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Lato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02JD8gVxt38oztY8D/33a6u2E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9.png"/><Relationship Id="rId7" Type="http://schemas.openxmlformats.org/officeDocument/2006/relationships/image" Target="../media/image9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Relationship Id="rId15" Type="http://schemas.openxmlformats.org/officeDocument/2006/relationships/image" Target="../media/image5.png"/><Relationship Id="rId14" Type="http://schemas.openxmlformats.org/officeDocument/2006/relationships/image" Target="../media/image3.png"/><Relationship Id="rId16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16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25.pn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Relationship Id="rId7" Type="http://schemas.openxmlformats.org/officeDocument/2006/relationships/image" Target="../media/image10.png"/><Relationship Id="rId8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Relationship Id="rId7" Type="http://schemas.openxmlformats.org/officeDocument/2006/relationships/image" Target="../media/image34.png"/><Relationship Id="rId8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45.png"/><Relationship Id="rId13" Type="http://schemas.openxmlformats.org/officeDocument/2006/relationships/image" Target="../media/image44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Relationship Id="rId9" Type="http://schemas.openxmlformats.org/officeDocument/2006/relationships/image" Target="../media/image37.png"/><Relationship Id="rId15" Type="http://schemas.openxmlformats.org/officeDocument/2006/relationships/image" Target="../media/image47.png"/><Relationship Id="rId14" Type="http://schemas.openxmlformats.org/officeDocument/2006/relationships/image" Target="../media/image46.png"/><Relationship Id="rId16" Type="http://schemas.openxmlformats.org/officeDocument/2006/relationships/image" Target="../media/image48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42.png"/><Relationship Id="rId8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10.png"/><Relationship Id="rId5" Type="http://schemas.openxmlformats.org/officeDocument/2006/relationships/image" Target="../media/image49.png"/><Relationship Id="rId6" Type="http://schemas.openxmlformats.org/officeDocument/2006/relationships/image" Target="../media/image9.png"/><Relationship Id="rId7" Type="http://schemas.openxmlformats.org/officeDocument/2006/relationships/image" Target="../media/image1.png"/><Relationship Id="rId8" Type="http://schemas.openxmlformats.org/officeDocument/2006/relationships/image" Target="../media/image5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61.png"/><Relationship Id="rId6" Type="http://schemas.openxmlformats.org/officeDocument/2006/relationships/image" Target="../media/image1.png"/><Relationship Id="rId7" Type="http://schemas.openxmlformats.org/officeDocument/2006/relationships/image" Target="../media/image9.png"/><Relationship Id="rId8" Type="http://schemas.openxmlformats.org/officeDocument/2006/relationships/image" Target="../media/image50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67.png"/><Relationship Id="rId11" Type="http://schemas.openxmlformats.org/officeDocument/2006/relationships/image" Target="../media/image58.png"/><Relationship Id="rId10" Type="http://schemas.openxmlformats.org/officeDocument/2006/relationships/image" Target="../media/image56.png"/><Relationship Id="rId13" Type="http://schemas.openxmlformats.org/officeDocument/2006/relationships/image" Target="../media/image66.png"/><Relationship Id="rId1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5" Type="http://schemas.openxmlformats.org/officeDocument/2006/relationships/image" Target="../media/image62.png"/><Relationship Id="rId14" Type="http://schemas.openxmlformats.org/officeDocument/2006/relationships/image" Target="../media/image60.png"/><Relationship Id="rId17" Type="http://schemas.openxmlformats.org/officeDocument/2006/relationships/image" Target="../media/image64.png"/><Relationship Id="rId16" Type="http://schemas.openxmlformats.org/officeDocument/2006/relationships/image" Target="../media/image63.png"/><Relationship Id="rId5" Type="http://schemas.openxmlformats.org/officeDocument/2006/relationships/image" Target="../media/image10.png"/><Relationship Id="rId19" Type="http://schemas.openxmlformats.org/officeDocument/2006/relationships/image" Target="../media/image70.png"/><Relationship Id="rId6" Type="http://schemas.openxmlformats.org/officeDocument/2006/relationships/image" Target="../media/image53.png"/><Relationship Id="rId18" Type="http://schemas.openxmlformats.org/officeDocument/2006/relationships/image" Target="../media/image65.png"/><Relationship Id="rId7" Type="http://schemas.openxmlformats.org/officeDocument/2006/relationships/image" Target="../media/image59.png"/><Relationship Id="rId8" Type="http://schemas.openxmlformats.org/officeDocument/2006/relationships/image" Target="../media/image54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52.png"/><Relationship Id="rId9" Type="http://schemas.openxmlformats.org/officeDocument/2006/relationships/image" Target="../media/image68.jpg"/><Relationship Id="rId5" Type="http://schemas.openxmlformats.org/officeDocument/2006/relationships/image" Target="../media/image10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69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45.png"/><Relationship Id="rId13" Type="http://schemas.openxmlformats.org/officeDocument/2006/relationships/image" Target="../media/image44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Relationship Id="rId9" Type="http://schemas.openxmlformats.org/officeDocument/2006/relationships/image" Target="../media/image37.png"/><Relationship Id="rId15" Type="http://schemas.openxmlformats.org/officeDocument/2006/relationships/image" Target="../media/image47.png"/><Relationship Id="rId14" Type="http://schemas.openxmlformats.org/officeDocument/2006/relationships/image" Target="../media/image46.png"/><Relationship Id="rId16" Type="http://schemas.openxmlformats.org/officeDocument/2006/relationships/image" Target="../media/image48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42.png"/><Relationship Id="rId8" Type="http://schemas.openxmlformats.org/officeDocument/2006/relationships/image" Target="../media/image38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3.png"/><Relationship Id="rId13" Type="http://schemas.openxmlformats.org/officeDocument/2006/relationships/image" Target="../media/image74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71.png"/><Relationship Id="rId9" Type="http://schemas.openxmlformats.org/officeDocument/2006/relationships/image" Target="../media/image18.png"/><Relationship Id="rId15" Type="http://schemas.openxmlformats.org/officeDocument/2006/relationships/image" Target="../media/image12.png"/><Relationship Id="rId14" Type="http://schemas.openxmlformats.org/officeDocument/2006/relationships/image" Target="../media/image72.png"/><Relationship Id="rId17" Type="http://schemas.openxmlformats.org/officeDocument/2006/relationships/image" Target="../media/image5.png"/><Relationship Id="rId16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18" Type="http://schemas.openxmlformats.org/officeDocument/2006/relationships/image" Target="../media/image10.png"/><Relationship Id="rId7" Type="http://schemas.openxmlformats.org/officeDocument/2006/relationships/image" Target="../media/image16.png"/><Relationship Id="rId8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7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10532" y="596646"/>
            <a:ext cx="4233777" cy="1556955"/>
          </a:xfrm>
          <a:custGeom>
            <a:rect b="b" l="l" r="r" t="t"/>
            <a:pathLst>
              <a:path extrusionOk="0" h="1556955" w="4233777">
                <a:moveTo>
                  <a:pt x="0" y="0"/>
                </a:moveTo>
                <a:lnTo>
                  <a:pt x="4233778" y="0"/>
                </a:lnTo>
                <a:lnTo>
                  <a:pt x="4233778" y="1556955"/>
                </a:lnTo>
                <a:lnTo>
                  <a:pt x="0" y="15569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768096" y="3294831"/>
            <a:ext cx="7424928" cy="196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48">
                <a:solidFill>
                  <a:srgbClr val="1E7F94"/>
                </a:solidFill>
                <a:latin typeface="Lato"/>
                <a:ea typeface="Lato"/>
                <a:cs typeface="Lato"/>
                <a:sym typeface="Lato"/>
              </a:rPr>
              <a:t>Education</a:t>
            </a:r>
            <a:endParaRPr/>
          </a:p>
          <a:p>
            <a:pPr indent="0" lvl="0" marL="0" marR="0" rtl="0" algn="l">
              <a:lnSpc>
                <a:spcPct val="97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48">
                <a:solidFill>
                  <a:srgbClr val="1E7F94"/>
                </a:solidFill>
                <a:latin typeface="Lato"/>
                <a:ea typeface="Lato"/>
                <a:cs typeface="Lato"/>
                <a:sym typeface="Lato"/>
              </a:rPr>
              <a:t>Service Agencies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768096" y="5492632"/>
            <a:ext cx="7168896" cy="1102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94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Governance, funding, services, and opportunities for North Carolina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768096" y="7194315"/>
            <a:ext cx="7315200" cy="1660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6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38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Joan H. Wade, EdD | Executive Director, AESA</a:t>
            </a:r>
            <a:endParaRPr/>
          </a:p>
          <a:p>
            <a:pPr indent="0" lvl="0" marL="0" marR="0" rtl="0" algn="l">
              <a:lnSpc>
                <a:spcPct val="126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38">
              <a:solidFill>
                <a:srgbClr val="54545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26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38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North Carolina Blue Ribbon Commission on Public Education | September 28, 2026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8268976" y="0"/>
            <a:ext cx="10019024" cy="10287000"/>
          </a:xfrm>
          <a:custGeom>
            <a:rect b="b" l="l" r="r" t="t"/>
            <a:pathLst>
              <a:path extrusionOk="0" h="10287000" w="10019024">
                <a:moveTo>
                  <a:pt x="0" y="0"/>
                </a:moveTo>
                <a:lnTo>
                  <a:pt x="10019024" y="0"/>
                </a:lnTo>
                <a:lnTo>
                  <a:pt x="100190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6">
            <a:alphaModFix amt="78000"/>
          </a:blip>
          <a:srcRect b="0" l="0" r="0" t="0"/>
          <a:stretch/>
        </p:blipFill>
        <p:spPr>
          <a:xfrm>
            <a:off x="7159834" y="-2492016"/>
            <a:ext cx="15530599" cy="1550660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8268976" y="5990729"/>
            <a:ext cx="3062584" cy="4296271"/>
          </a:xfrm>
          <a:custGeom>
            <a:rect b="b" l="l" r="r" t="t"/>
            <a:pathLst>
              <a:path extrusionOk="0" h="4296271" w="3062584">
                <a:moveTo>
                  <a:pt x="0" y="0"/>
                </a:moveTo>
                <a:lnTo>
                  <a:pt x="3062584" y="0"/>
                </a:lnTo>
                <a:lnTo>
                  <a:pt x="306258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8268976" y="0"/>
            <a:ext cx="3489158" cy="6438940"/>
          </a:xfrm>
          <a:custGeom>
            <a:rect b="b" l="l" r="r" t="t"/>
            <a:pathLst>
              <a:path extrusionOk="0" h="6438940" w="3489158">
                <a:moveTo>
                  <a:pt x="0" y="0"/>
                </a:moveTo>
                <a:lnTo>
                  <a:pt x="3489158" y="0"/>
                </a:lnTo>
                <a:lnTo>
                  <a:pt x="3489158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0" y="2881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143615" y="1731051"/>
            <a:ext cx="6693408" cy="787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730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Today’s Discussion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1039137" y="2623044"/>
            <a:ext cx="15684804" cy="448211"/>
          </a:xfrm>
          <a:custGeom>
            <a:rect b="b" l="l" r="r" t="t"/>
            <a:pathLst>
              <a:path extrusionOk="0" h="448211" w="15684804">
                <a:moveTo>
                  <a:pt x="0" y="0"/>
                </a:moveTo>
                <a:lnTo>
                  <a:pt x="15684804" y="0"/>
                </a:lnTo>
                <a:lnTo>
                  <a:pt x="1568480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039137" y="3060323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619103" y="3414863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01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2778247" y="3060323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3338175" y="3398785"/>
            <a:ext cx="4328696" cy="73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How regional ESAs serve school districts</a:t>
            </a: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1039137" y="4131658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619103" y="4443563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02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2778247" y="4131658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3338175" y="4437772"/>
            <a:ext cx="5029200" cy="73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Governance and funding choices across states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1039137" y="5202993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1619103" y="5503124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03</a:t>
            </a: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2778247" y="5202993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3338175" y="5469031"/>
            <a:ext cx="4498848" cy="73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Examples of shared services and potential cost savings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1039137" y="6274328"/>
            <a:ext cx="1968804" cy="1082267"/>
          </a:xfrm>
          <a:custGeom>
            <a:rect b="b" l="l" r="r" t="t"/>
            <a:pathLst>
              <a:path extrusionOk="0"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1619103" y="6562685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04</a:t>
            </a:r>
            <a:endParaRPr/>
          </a:p>
        </p:txBody>
      </p:sp>
      <p:sp>
        <p:nvSpPr>
          <p:cNvPr id="114" name="Google Shape;114;p2"/>
          <p:cNvSpPr/>
          <p:nvPr/>
        </p:nvSpPr>
        <p:spPr>
          <a:xfrm>
            <a:off x="2778247" y="6274328"/>
            <a:ext cx="8509608" cy="1082267"/>
          </a:xfrm>
          <a:custGeom>
            <a:rect b="b" l="l" r="r" t="t"/>
            <a:pathLst>
              <a:path extrusionOk="0" h="1082267" w="8509608">
                <a:moveTo>
                  <a:pt x="0" y="0"/>
                </a:moveTo>
                <a:lnTo>
                  <a:pt x="8509608" y="0"/>
                </a:lnTo>
                <a:lnTo>
                  <a:pt x="850960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3338175" y="6546607"/>
            <a:ext cx="4681728" cy="73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Options for strengthening North Carolina’s regional capacity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11495673" y="3069928"/>
            <a:ext cx="5228268" cy="4634977"/>
          </a:xfrm>
          <a:custGeom>
            <a:rect b="b" l="l" r="r" t="t"/>
            <a:pathLst>
              <a:path extrusionOk="0" h="4634977" w="5228268">
                <a:moveTo>
                  <a:pt x="0" y="0"/>
                </a:moveTo>
                <a:lnTo>
                  <a:pt x="5228268" y="0"/>
                </a:lnTo>
                <a:lnTo>
                  <a:pt x="5228268" y="4634977"/>
                </a:lnTo>
                <a:lnTo>
                  <a:pt x="0" y="46349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3436" l="0" r="0" t="-343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12224066" y="3649684"/>
            <a:ext cx="3950208" cy="1872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36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Building Regional Capacity to Better Serve Schools</a:t>
            </a:r>
            <a:endParaRPr/>
          </a:p>
        </p:txBody>
      </p:sp>
      <p:sp>
        <p:nvSpPr>
          <p:cNvPr id="118" name="Google Shape;118;p2"/>
          <p:cNvSpPr/>
          <p:nvPr/>
        </p:nvSpPr>
        <p:spPr>
          <a:xfrm>
            <a:off x="12183205" y="5808398"/>
            <a:ext cx="4031930" cy="201970"/>
          </a:xfrm>
          <a:custGeom>
            <a:rect b="b" l="l" r="r" t="t"/>
            <a:pathLst>
              <a:path extrusionOk="0" h="201970" w="4031930">
                <a:moveTo>
                  <a:pt x="0" y="0"/>
                </a:moveTo>
                <a:lnTo>
                  <a:pt x="4031929" y="0"/>
                </a:lnTo>
                <a:lnTo>
                  <a:pt x="4031929" y="201970"/>
                </a:lnTo>
                <a:lnTo>
                  <a:pt x="0" y="201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12299295" y="6161296"/>
            <a:ext cx="3950208" cy="6773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Strengthening Schools </a:t>
            </a:r>
            <a:endParaRPr/>
          </a:p>
          <a:p>
            <a:pPr indent="0" lvl="0" marL="0" marR="0" rtl="0" algn="l">
              <a:lnSpc>
                <a:spcPct val="135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Through Scale</a:t>
            </a:r>
            <a:endParaRPr/>
          </a:p>
        </p:txBody>
      </p:sp>
      <p:sp>
        <p:nvSpPr>
          <p:cNvPr id="120" name="Google Shape;120;p2"/>
          <p:cNvSpPr/>
          <p:nvPr/>
        </p:nvSpPr>
        <p:spPr>
          <a:xfrm>
            <a:off x="10883110" y="7357543"/>
            <a:ext cx="7404890" cy="3006296"/>
          </a:xfrm>
          <a:custGeom>
            <a:rect b="b" l="l" r="r" t="t"/>
            <a:pathLst>
              <a:path extrusionOk="0" h="3006296" w="7404890">
                <a:moveTo>
                  <a:pt x="0" y="0"/>
                </a:moveTo>
                <a:lnTo>
                  <a:pt x="7404890" y="0"/>
                </a:lnTo>
                <a:lnTo>
                  <a:pt x="740489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5">
            <a:alphaModFix amt="55000"/>
          </a:blip>
          <a:srcRect b="0" l="0" r="0" t="0"/>
          <a:stretch/>
        </p:blipFill>
        <p:spPr>
          <a:xfrm>
            <a:off x="7089900" y="-2339116"/>
            <a:ext cx="15530599" cy="1550660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/>
          <p:nvPr/>
        </p:nvSpPr>
        <p:spPr>
          <a:xfrm>
            <a:off x="8268976" y="5990729"/>
            <a:ext cx="3062584" cy="4296271"/>
          </a:xfrm>
          <a:custGeom>
            <a:rect b="b" l="l" r="r" t="t"/>
            <a:pathLst>
              <a:path extrusionOk="0" h="4296271" w="3062584">
                <a:moveTo>
                  <a:pt x="0" y="0"/>
                </a:moveTo>
                <a:lnTo>
                  <a:pt x="3062584" y="0"/>
                </a:lnTo>
                <a:lnTo>
                  <a:pt x="306258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8268976" y="0"/>
            <a:ext cx="3489158" cy="6438940"/>
          </a:xfrm>
          <a:custGeom>
            <a:rect b="b" l="l" r="r" t="t"/>
            <a:pathLst>
              <a:path extrusionOk="0" h="6438940" w="3489158">
                <a:moveTo>
                  <a:pt x="0" y="0"/>
                </a:moveTo>
                <a:lnTo>
                  <a:pt x="3489158" y="0"/>
                </a:lnTo>
                <a:lnTo>
                  <a:pt x="3489158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5561712" y="1629342"/>
            <a:ext cx="13457222" cy="7569687"/>
          </a:xfrm>
          <a:custGeom>
            <a:rect b="b" l="l" r="r" t="t"/>
            <a:pathLst>
              <a:path extrusionOk="0" h="7569687" w="13457222">
                <a:moveTo>
                  <a:pt x="0" y="0"/>
                </a:moveTo>
                <a:lnTo>
                  <a:pt x="13457222" y="0"/>
                </a:lnTo>
                <a:lnTo>
                  <a:pt x="13457222" y="7569688"/>
                </a:lnTo>
                <a:lnTo>
                  <a:pt x="0" y="7569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550910" y="2733874"/>
            <a:ext cx="7310659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A regional organization that serves multiple school districts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550910" y="3872129"/>
            <a:ext cx="6487605" cy="1363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 alliances provide professional learning and other support to member districts</a:t>
            </a:r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550910" y="5467583"/>
            <a:ext cx="6439190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Their structures and service menus vary by region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550910" y="6605838"/>
            <a:ext cx="6148700" cy="1363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 policy question: </a:t>
            </a:r>
            <a:r>
              <a:rPr b="0" i="1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What additional statewide capacity should the existing network provide?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713232" y="636808"/>
            <a:ext cx="6986016" cy="17533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37">
                <a:solidFill>
                  <a:srgbClr val="1A6A82"/>
                </a:solidFill>
                <a:latin typeface="Lato"/>
                <a:ea typeface="Lato"/>
                <a:cs typeface="Lato"/>
                <a:sym typeface="Lato"/>
              </a:rPr>
              <a:t>What is an ESA?</a:t>
            </a:r>
            <a:endParaRPr/>
          </a:p>
          <a:p>
            <a:pPr indent="0" lvl="0" marL="0" marR="0" rtl="0" algn="l">
              <a:lnSpc>
                <a:spcPct val="151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37">
              <a:solidFill>
                <a:srgbClr val="1A6A8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37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National reach refers to AESA membership, not every ESA operating in the United States.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7831464" y="0"/>
            <a:ext cx="10456536" cy="10287000"/>
          </a:xfrm>
          <a:custGeom>
            <a:rect b="b" l="l" r="r" t="t"/>
            <a:pathLst>
              <a:path extrusionOk="0" h="10287000" w="10456536">
                <a:moveTo>
                  <a:pt x="0" y="0"/>
                </a:moveTo>
                <a:lnTo>
                  <a:pt x="10456536" y="0"/>
                </a:lnTo>
                <a:lnTo>
                  <a:pt x="104565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7831464" y="0"/>
            <a:ext cx="3707914" cy="6438940"/>
          </a:xfrm>
          <a:custGeom>
            <a:rect b="b" l="l" r="r" t="t"/>
            <a:pathLst>
              <a:path extrusionOk="0" h="6438940" w="3707914">
                <a:moveTo>
                  <a:pt x="0" y="0"/>
                </a:moveTo>
                <a:lnTo>
                  <a:pt x="3707914" y="0"/>
                </a:lnTo>
                <a:lnTo>
                  <a:pt x="3707914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7831464" y="6209369"/>
            <a:ext cx="3062584" cy="4077631"/>
          </a:xfrm>
          <a:custGeom>
            <a:rect b="b" l="l" r="r" t="t"/>
            <a:pathLst>
              <a:path extrusionOk="0" h="4077631" w="3062584">
                <a:moveTo>
                  <a:pt x="0" y="0"/>
                </a:moveTo>
                <a:lnTo>
                  <a:pt x="3062584" y="0"/>
                </a:lnTo>
                <a:lnTo>
                  <a:pt x="3062584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681817" y="2743025"/>
            <a:ext cx="6986016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North Carolina already has regional education service alliances (RESAs)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681817" y="3868002"/>
            <a:ext cx="6487605" cy="1363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 alliances provide professional learning and other support to member districts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681817" y="5450179"/>
            <a:ext cx="6439190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Their structures and service menus vary by region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681817" y="6575156"/>
            <a:ext cx="6649252" cy="1363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 policy question: What additional statewide capacity should the existing network provide?</a:t>
            </a:r>
            <a:endParaRPr/>
          </a:p>
        </p:txBody>
      </p:sp>
      <p:sp>
        <p:nvSpPr>
          <p:cNvPr id="149" name="Google Shape;149;p4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713232" y="636808"/>
            <a:ext cx="6986016" cy="187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37">
                <a:solidFill>
                  <a:srgbClr val="1A6A82"/>
                </a:solidFill>
                <a:latin typeface="Lato"/>
                <a:ea typeface="Lato"/>
                <a:cs typeface="Lato"/>
                <a:sym typeface="Lato"/>
              </a:rPr>
              <a:t>North Carolina’s </a:t>
            </a:r>
            <a:r>
              <a:rPr b="1" lang="en-US" sz="7037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Starting Point</a:t>
            </a:r>
            <a:endParaRPr/>
          </a:p>
        </p:txBody>
      </p:sp>
      <p:sp>
        <p:nvSpPr>
          <p:cNvPr id="151" name="Google Shape;151;p4"/>
          <p:cNvSpPr/>
          <p:nvPr/>
        </p:nvSpPr>
        <p:spPr>
          <a:xfrm>
            <a:off x="7121007" y="3453151"/>
            <a:ext cx="11219831" cy="4419423"/>
          </a:xfrm>
          <a:custGeom>
            <a:rect b="b" l="l" r="r" t="t"/>
            <a:pathLst>
              <a:path extrusionOk="0" h="4419423" w="11219831">
                <a:moveTo>
                  <a:pt x="0" y="0"/>
                </a:moveTo>
                <a:lnTo>
                  <a:pt x="11219831" y="0"/>
                </a:lnTo>
                <a:lnTo>
                  <a:pt x="11219831" y="4419423"/>
                </a:lnTo>
                <a:lnTo>
                  <a:pt x="0" y="4419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603504" y="612351"/>
            <a:ext cx="9564624" cy="1921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80">
                <a:solidFill>
                  <a:srgbClr val="0F698B"/>
                </a:solidFill>
                <a:latin typeface="Lato"/>
                <a:ea typeface="Lato"/>
                <a:cs typeface="Lato"/>
                <a:sym typeface="Lato"/>
              </a:rPr>
              <a:t>Governance Structure </a:t>
            </a:r>
            <a:r>
              <a:rPr b="1" lang="en-US" sz="7380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of ESAs 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582058" y="2892839"/>
            <a:ext cx="6459150" cy="834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5719" lvl="1" marL="551437" marR="0" rtl="0" algn="l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District leaders or school board members can govern regional agencies</a:t>
            </a:r>
            <a:endParaRPr/>
          </a:p>
        </p:txBody>
      </p:sp>
      <p:sp>
        <p:nvSpPr>
          <p:cNvPr id="159" name="Google Shape;159;p5"/>
          <p:cNvSpPr txBox="1"/>
          <p:nvPr/>
        </p:nvSpPr>
        <p:spPr>
          <a:xfrm>
            <a:off x="582058" y="4080992"/>
            <a:ext cx="6300511" cy="834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5719" lvl="1" marL="551437" marR="0" rtl="0" algn="l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Other models use appointed or elected boards</a:t>
            </a: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582058" y="5269145"/>
            <a:ext cx="6459150" cy="834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5719" lvl="1" marL="551437" marR="0" rtl="0" algn="l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State law can set duties while local boards guide service priorities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582058" y="6457298"/>
            <a:ext cx="6602025" cy="834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5719" lvl="1" marL="551437" marR="0" rtl="0" algn="l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54"/>
              <a:buFont typeface="Arial"/>
              <a:buChar char="•"/>
            </a:pPr>
            <a:r>
              <a:rPr b="0" i="0" lang="en-US" sz="255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Clear oversight should include transparent budgets, service agreements, and results</a:t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9144000" y="1705390"/>
            <a:ext cx="7186134" cy="7083928"/>
          </a:xfrm>
          <a:custGeom>
            <a:rect b="b" l="l" r="r" t="t"/>
            <a:pathLst>
              <a:path extrusionOk="0" h="7083928" w="7186134">
                <a:moveTo>
                  <a:pt x="0" y="0"/>
                </a:moveTo>
                <a:lnTo>
                  <a:pt x="7186134" y="0"/>
                </a:lnTo>
                <a:lnTo>
                  <a:pt x="7186134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11101866" y="634055"/>
            <a:ext cx="3051646" cy="2798589"/>
          </a:xfrm>
          <a:custGeom>
            <a:rect b="b" l="l" r="r" t="t"/>
            <a:pathLst>
              <a:path extrusionOk="0" h="2798589" w="3051646">
                <a:moveTo>
                  <a:pt x="0" y="0"/>
                </a:moveTo>
                <a:lnTo>
                  <a:pt x="3051646" y="0"/>
                </a:lnTo>
                <a:lnTo>
                  <a:pt x="3051646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11667744" y="1104754"/>
            <a:ext cx="2011680" cy="1037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1">
                <a:solidFill>
                  <a:srgbClr val="0F698B"/>
                </a:solidFill>
                <a:latin typeface="Lato"/>
                <a:ea typeface="Lato"/>
                <a:cs typeface="Lato"/>
                <a:sym typeface="Lato"/>
              </a:rPr>
              <a:t>STATE EDUCATION AGENCIES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11814048" y="2384565"/>
            <a:ext cx="1755648" cy="630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15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Oversight and support</a:t>
            </a: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12403464" y="3214004"/>
            <a:ext cx="448450" cy="1082267"/>
          </a:xfrm>
          <a:custGeom>
            <a:rect b="b" l="l" r="r" t="t"/>
            <a:pathLst>
              <a:path extrusionOk="0" h="1082267" w="448450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11101866" y="4066699"/>
            <a:ext cx="3051646" cy="3224936"/>
          </a:xfrm>
          <a:custGeom>
            <a:rect b="b" l="l" r="r" t="t"/>
            <a:pathLst>
              <a:path extrusionOk="0" h="3224936" w="3051646">
                <a:moveTo>
                  <a:pt x="0" y="0"/>
                </a:moveTo>
                <a:lnTo>
                  <a:pt x="3051646" y="0"/>
                </a:lnTo>
                <a:lnTo>
                  <a:pt x="3051646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11996928" y="4915339"/>
            <a:ext cx="1353312" cy="756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5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ESA</a:t>
            </a:r>
            <a:endParaRPr/>
          </a:p>
        </p:txBody>
      </p:sp>
      <p:sp>
        <p:nvSpPr>
          <p:cNvPr id="169" name="Google Shape;169;p5"/>
          <p:cNvSpPr txBox="1"/>
          <p:nvPr/>
        </p:nvSpPr>
        <p:spPr>
          <a:xfrm>
            <a:off x="11667744" y="5719636"/>
            <a:ext cx="2011680" cy="750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GOVERNING BOARD</a:t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10445598" y="6428009"/>
            <a:ext cx="1093780" cy="644987"/>
          </a:xfrm>
          <a:custGeom>
            <a:rect b="b" l="l" r="r" t="t"/>
            <a:pathLst>
              <a:path extrusionOk="0" h="644987" w="1093780">
                <a:moveTo>
                  <a:pt x="0" y="0"/>
                </a:moveTo>
                <a:lnTo>
                  <a:pt x="1093780" y="0"/>
                </a:lnTo>
                <a:lnTo>
                  <a:pt x="109378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13923818" y="6428009"/>
            <a:ext cx="885962" cy="644987"/>
          </a:xfrm>
          <a:custGeom>
            <a:rect b="b" l="l" r="r" t="t"/>
            <a:pathLst>
              <a:path extrusionOk="0" h="644987" w="885962">
                <a:moveTo>
                  <a:pt x="0" y="0"/>
                </a:moveTo>
                <a:lnTo>
                  <a:pt x="885962" y="0"/>
                </a:lnTo>
                <a:lnTo>
                  <a:pt x="885962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7612708" y="6428009"/>
            <a:ext cx="3062584" cy="2579949"/>
          </a:xfrm>
          <a:custGeom>
            <a:rect b="b" l="l" r="r" t="t"/>
            <a:pathLst>
              <a:path extrusionOk="0" h="2579949" w="3062584">
                <a:moveTo>
                  <a:pt x="0" y="0"/>
                </a:moveTo>
                <a:lnTo>
                  <a:pt x="3062584" y="0"/>
                </a:lnTo>
                <a:lnTo>
                  <a:pt x="3062584" y="2579948"/>
                </a:lnTo>
                <a:lnTo>
                  <a:pt x="0" y="2579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7973568" y="6987654"/>
            <a:ext cx="2414016" cy="6600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4">
                <a:solidFill>
                  <a:srgbClr val="0F698B"/>
                </a:solidFill>
                <a:latin typeface="Lato"/>
                <a:ea typeface="Lato"/>
                <a:cs typeface="Lato"/>
                <a:sym typeface="Lato"/>
              </a:rPr>
              <a:t>LOCAL SCHOOL DISTRICTS</a:t>
            </a:r>
            <a:endParaRPr/>
          </a:p>
        </p:txBody>
      </p:sp>
      <p:sp>
        <p:nvSpPr>
          <p:cNvPr id="174" name="Google Shape;174;p5"/>
          <p:cNvSpPr txBox="1"/>
          <p:nvPr/>
        </p:nvSpPr>
        <p:spPr>
          <a:xfrm>
            <a:off x="8156448" y="7857249"/>
            <a:ext cx="2048256" cy="630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15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Partnership and service delivery</a:t>
            </a:r>
            <a:endParaRPr/>
          </a:p>
        </p:txBody>
      </p:sp>
      <p:sp>
        <p:nvSpPr>
          <p:cNvPr id="175" name="Google Shape;175;p5"/>
          <p:cNvSpPr/>
          <p:nvPr/>
        </p:nvSpPr>
        <p:spPr>
          <a:xfrm>
            <a:off x="14580086" y="6428009"/>
            <a:ext cx="3062584" cy="2579949"/>
          </a:xfrm>
          <a:custGeom>
            <a:rect b="b" l="l" r="r" t="t"/>
            <a:pathLst>
              <a:path extrusionOk="0" h="2579949" w="3062584">
                <a:moveTo>
                  <a:pt x="0" y="0"/>
                </a:moveTo>
                <a:lnTo>
                  <a:pt x="3062584" y="0"/>
                </a:lnTo>
                <a:lnTo>
                  <a:pt x="3062584" y="2579948"/>
                </a:lnTo>
                <a:lnTo>
                  <a:pt x="0" y="2579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15087600" y="7187628"/>
            <a:ext cx="2231136" cy="321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COMMUNITIES</a:t>
            </a:r>
            <a:endParaRPr/>
          </a:p>
        </p:txBody>
      </p:sp>
      <p:sp>
        <p:nvSpPr>
          <p:cNvPr id="177" name="Google Shape;177;p5"/>
          <p:cNvSpPr txBox="1"/>
          <p:nvPr/>
        </p:nvSpPr>
        <p:spPr>
          <a:xfrm>
            <a:off x="15160752" y="7878014"/>
            <a:ext cx="2121408" cy="598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6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Local voices and stakeholder input</a:t>
            </a:r>
            <a:endParaRPr/>
          </a:p>
        </p:txBody>
      </p:sp>
      <p:sp>
        <p:nvSpPr>
          <p:cNvPr id="178" name="Google Shape;178;p5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768096" y="1803465"/>
            <a:ext cx="5907024" cy="32423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09">
                <a:solidFill>
                  <a:srgbClr val="007890"/>
                </a:solidFill>
                <a:latin typeface="Lato"/>
                <a:ea typeface="Lato"/>
                <a:cs typeface="Lato"/>
                <a:sym typeface="Lato"/>
              </a:rPr>
              <a:t>Funding Sources and Mechanisms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768096" y="5447111"/>
            <a:ext cx="5650992" cy="1364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3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A sustainable mix of support </a:t>
            </a:r>
            <a:endParaRPr/>
          </a:p>
          <a:p>
            <a:pPr indent="0" lvl="0" marL="0" marR="0" rtl="0" algn="l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3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that empowers ESAs to strengthen schools and student outcomes</a:t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8050220" y="1279043"/>
            <a:ext cx="885962" cy="1082267"/>
          </a:xfrm>
          <a:custGeom>
            <a:rect b="b" l="l" r="r" t="t"/>
            <a:pathLst>
              <a:path extrusionOk="0" h="1082267" w="885962">
                <a:moveTo>
                  <a:pt x="0" y="0"/>
                </a:moveTo>
                <a:lnTo>
                  <a:pt x="885962" y="0"/>
                </a:lnTo>
                <a:lnTo>
                  <a:pt x="88596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8706488" y="1705390"/>
            <a:ext cx="875024" cy="229572"/>
          </a:xfrm>
          <a:custGeom>
            <a:rect b="b" l="l" r="r" t="t"/>
            <a:pathLst>
              <a:path extrusionOk="0" h="229572" w="875024">
                <a:moveTo>
                  <a:pt x="0" y="0"/>
                </a:moveTo>
                <a:lnTo>
                  <a:pt x="875024" y="0"/>
                </a:lnTo>
                <a:lnTo>
                  <a:pt x="87502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9570574" y="634055"/>
            <a:ext cx="8072096" cy="2372241"/>
          </a:xfrm>
          <a:custGeom>
            <a:rect b="b" l="l" r="r" t="t"/>
            <a:pathLst>
              <a:path extrusionOk="0" h="2372241" w="8072096">
                <a:moveTo>
                  <a:pt x="0" y="0"/>
                </a:moveTo>
                <a:lnTo>
                  <a:pt x="8072096" y="0"/>
                </a:lnTo>
                <a:lnTo>
                  <a:pt x="8072096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10113264" y="1197875"/>
            <a:ext cx="6272784" cy="403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6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STATE APPROPRIATIONS AND GRANTS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10113264" y="1712881"/>
            <a:ext cx="5559552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Core state funding and grant programs </a:t>
            </a:r>
            <a:endParaRPr/>
          </a:p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that support ESA operations and initiatives</a:t>
            </a:r>
            <a:endParaRPr/>
          </a:p>
        </p:txBody>
      </p:sp>
      <p:sp>
        <p:nvSpPr>
          <p:cNvPr id="192" name="Google Shape;192;p6"/>
          <p:cNvSpPr/>
          <p:nvPr/>
        </p:nvSpPr>
        <p:spPr>
          <a:xfrm>
            <a:off x="8050220" y="3640352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8706488" y="3848060"/>
            <a:ext cx="875024" cy="229572"/>
          </a:xfrm>
          <a:custGeom>
            <a:rect b="b" l="l" r="r" t="t"/>
            <a:pathLst>
              <a:path extrusionOk="0" h="229572" w="875024">
                <a:moveTo>
                  <a:pt x="0" y="0"/>
                </a:moveTo>
                <a:lnTo>
                  <a:pt x="875024" y="0"/>
                </a:lnTo>
                <a:lnTo>
                  <a:pt x="87502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9570574" y="2995365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 txBox="1"/>
          <p:nvPr/>
        </p:nvSpPr>
        <p:spPr>
          <a:xfrm>
            <a:off x="10113264" y="3434213"/>
            <a:ext cx="5541264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LOCAL DISTRICT CONTRIBUTIONS</a:t>
            </a:r>
            <a:endParaRPr/>
          </a:p>
        </p:txBody>
      </p:sp>
      <p:sp>
        <p:nvSpPr>
          <p:cNvPr id="196" name="Google Shape;196;p6"/>
          <p:cNvSpPr txBox="1"/>
          <p:nvPr/>
        </p:nvSpPr>
        <p:spPr>
          <a:xfrm>
            <a:off x="10113264" y="3934873"/>
            <a:ext cx="4992624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Local investment from school districts </a:t>
            </a:r>
            <a:endParaRPr/>
          </a:p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that benefit from ESA services</a:t>
            </a:r>
            <a:endParaRPr/>
          </a:p>
        </p:txBody>
      </p:sp>
      <p:sp>
        <p:nvSpPr>
          <p:cNvPr id="197" name="Google Shape;197;p6"/>
          <p:cNvSpPr/>
          <p:nvPr/>
        </p:nvSpPr>
        <p:spPr>
          <a:xfrm>
            <a:off x="8050220" y="5783021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8706488" y="5990729"/>
            <a:ext cx="875024" cy="448211"/>
          </a:xfrm>
          <a:custGeom>
            <a:rect b="b" l="l" r="r" t="t"/>
            <a:pathLst>
              <a:path extrusionOk="0" h="448211" w="875024">
                <a:moveTo>
                  <a:pt x="0" y="0"/>
                </a:moveTo>
                <a:lnTo>
                  <a:pt x="875024" y="0"/>
                </a:lnTo>
                <a:lnTo>
                  <a:pt x="87502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9570574" y="5138034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10113264" y="5615057"/>
            <a:ext cx="4754880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FEDERAL FUNDING STREAMS</a:t>
            </a:r>
            <a:endParaRPr/>
          </a:p>
        </p:txBody>
      </p:sp>
      <p:sp>
        <p:nvSpPr>
          <p:cNvPr id="201" name="Google Shape;201;p6"/>
          <p:cNvSpPr txBox="1"/>
          <p:nvPr/>
        </p:nvSpPr>
        <p:spPr>
          <a:xfrm>
            <a:off x="10113264" y="6126004"/>
            <a:ext cx="5596128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Federal allocations and competitive grants that advance priority programs</a:t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8050220" y="7925691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8706488" y="8133399"/>
            <a:ext cx="875024" cy="448211"/>
          </a:xfrm>
          <a:custGeom>
            <a:rect b="b" l="l" r="r" t="t"/>
            <a:pathLst>
              <a:path extrusionOk="0" h="448211" w="875024">
                <a:moveTo>
                  <a:pt x="0" y="0"/>
                </a:moveTo>
                <a:lnTo>
                  <a:pt x="875024" y="0"/>
                </a:lnTo>
                <a:lnTo>
                  <a:pt x="87502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9570574" y="7280704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10113264" y="7806188"/>
            <a:ext cx="4718304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FEE-FOR-SERVICE REVENUES</a:t>
            </a:r>
            <a:endParaRPr/>
          </a:p>
        </p:txBody>
      </p:sp>
      <p:sp>
        <p:nvSpPr>
          <p:cNvPr id="206" name="Google Shape;206;p6"/>
          <p:cNvSpPr txBox="1"/>
          <p:nvPr/>
        </p:nvSpPr>
        <p:spPr>
          <a:xfrm>
            <a:off x="10113264" y="8306848"/>
            <a:ext cx="5522976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Revenues generated through specialized services provided to districts and partners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7"/>
          <p:cNvPicPr preferRelativeResize="0"/>
          <p:nvPr/>
        </p:nvPicPr>
        <p:blipFill rotWithShape="1">
          <a:blip r:embed="rId5">
            <a:alphaModFix amt="72000"/>
          </a:blip>
          <a:srcRect b="0" l="0" r="0" t="0"/>
          <a:stretch/>
        </p:blipFill>
        <p:spPr>
          <a:xfrm>
            <a:off x="7118954" y="-2410737"/>
            <a:ext cx="15530599" cy="1550660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7"/>
          <p:cNvSpPr/>
          <p:nvPr/>
        </p:nvSpPr>
        <p:spPr>
          <a:xfrm>
            <a:off x="8268976" y="5990729"/>
            <a:ext cx="3062584" cy="4296271"/>
          </a:xfrm>
          <a:custGeom>
            <a:rect b="b" l="l" r="r" t="t"/>
            <a:pathLst>
              <a:path extrusionOk="0" h="4296271" w="3062584">
                <a:moveTo>
                  <a:pt x="0" y="0"/>
                </a:moveTo>
                <a:lnTo>
                  <a:pt x="3062584" y="0"/>
                </a:lnTo>
                <a:lnTo>
                  <a:pt x="306258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8268976" y="0"/>
            <a:ext cx="3489158" cy="6438940"/>
          </a:xfrm>
          <a:custGeom>
            <a:rect b="b" l="l" r="r" t="t"/>
            <a:pathLst>
              <a:path extrusionOk="0" h="6438940" w="3489158">
                <a:moveTo>
                  <a:pt x="0" y="0"/>
                </a:moveTo>
                <a:lnTo>
                  <a:pt x="3489158" y="0"/>
                </a:lnTo>
                <a:lnTo>
                  <a:pt x="3489158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7332189" y="696720"/>
            <a:ext cx="9927111" cy="8418365"/>
          </a:xfrm>
          <a:custGeom>
            <a:rect b="b" l="l" r="r" t="t"/>
            <a:pathLst>
              <a:path extrusionOk="0" h="8418365" w="9927111">
                <a:moveTo>
                  <a:pt x="0" y="0"/>
                </a:moveTo>
                <a:lnTo>
                  <a:pt x="9927111" y="0"/>
                </a:lnTo>
                <a:lnTo>
                  <a:pt x="9927111" y="8418366"/>
                </a:lnTo>
                <a:lnTo>
                  <a:pt x="0" y="8418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479403" y="3134514"/>
            <a:ext cx="7310659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20 regional Education Service Centers serve districts across Texas</a:t>
            </a:r>
            <a:endParaRPr/>
          </a:p>
        </p:txBody>
      </p:sp>
      <p:sp>
        <p:nvSpPr>
          <p:cNvPr id="218" name="Google Shape;218;p7"/>
          <p:cNvSpPr txBox="1"/>
          <p:nvPr/>
        </p:nvSpPr>
        <p:spPr>
          <a:xfrm>
            <a:off x="479403" y="4425168"/>
            <a:ext cx="6487605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District participation in center services is voluntary</a:t>
            </a:r>
            <a:endParaRPr/>
          </a:p>
        </p:txBody>
      </p:sp>
      <p:sp>
        <p:nvSpPr>
          <p:cNvPr id="219" name="Google Shape;219;p7"/>
          <p:cNvSpPr txBox="1"/>
          <p:nvPr/>
        </p:nvSpPr>
        <p:spPr>
          <a:xfrm>
            <a:off x="479403" y="5715823"/>
            <a:ext cx="6439190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State and federal funds plus district contracts finance the centers</a:t>
            </a:r>
            <a:endParaRPr/>
          </a:p>
        </p:txBody>
      </p:sp>
      <p:sp>
        <p:nvSpPr>
          <p:cNvPr id="220" name="Google Shape;220;p7"/>
          <p:cNvSpPr txBox="1"/>
          <p:nvPr/>
        </p:nvSpPr>
        <p:spPr>
          <a:xfrm>
            <a:off x="479403" y="7006477"/>
            <a:ext cx="6148700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Their state-defined mission includes more efficient district operations</a:t>
            </a:r>
            <a:endParaRPr/>
          </a:p>
        </p:txBody>
      </p:sp>
      <p:sp>
        <p:nvSpPr>
          <p:cNvPr id="221" name="Google Shape;221;p7"/>
          <p:cNvSpPr txBox="1"/>
          <p:nvPr/>
        </p:nvSpPr>
        <p:spPr>
          <a:xfrm>
            <a:off x="603504" y="612351"/>
            <a:ext cx="7955709" cy="1921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80">
                <a:solidFill>
                  <a:srgbClr val="0F698B"/>
                </a:solidFill>
                <a:latin typeface="Lato"/>
                <a:ea typeface="Lato"/>
                <a:cs typeface="Lato"/>
                <a:sym typeface="Lato"/>
              </a:rPr>
              <a:t>Texas: </a:t>
            </a:r>
            <a:r>
              <a:rPr b="1" lang="en-US" sz="7380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A Statewide Service System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8"/>
          <p:cNvPicPr preferRelativeResize="0"/>
          <p:nvPr/>
        </p:nvPicPr>
        <p:blipFill rotWithShape="1">
          <a:blip r:embed="rId5">
            <a:alphaModFix amt="65000"/>
          </a:blip>
          <a:srcRect b="0" l="0" r="0" t="0"/>
          <a:stretch/>
        </p:blipFill>
        <p:spPr>
          <a:xfrm>
            <a:off x="7121981" y="-2422232"/>
            <a:ext cx="15530599" cy="1550660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8"/>
          <p:cNvSpPr txBox="1"/>
          <p:nvPr/>
        </p:nvSpPr>
        <p:spPr>
          <a:xfrm>
            <a:off x="603504" y="612351"/>
            <a:ext cx="9046196" cy="2854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80">
                <a:solidFill>
                  <a:srgbClr val="0F698B"/>
                </a:solidFill>
                <a:latin typeface="Lato"/>
                <a:ea typeface="Lato"/>
                <a:cs typeface="Lato"/>
                <a:sym typeface="Lato"/>
              </a:rPr>
              <a:t>Pennsylvania:</a:t>
            </a:r>
            <a:r>
              <a:rPr b="1" lang="en-US" sz="7380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80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Regional Student Services</a:t>
            </a:r>
            <a:endParaRPr/>
          </a:p>
        </p:txBody>
      </p:sp>
      <p:sp>
        <p:nvSpPr>
          <p:cNvPr id="230" name="Google Shape;230;p8"/>
          <p:cNvSpPr/>
          <p:nvPr/>
        </p:nvSpPr>
        <p:spPr>
          <a:xfrm>
            <a:off x="8268976" y="0"/>
            <a:ext cx="3489158" cy="6438940"/>
          </a:xfrm>
          <a:custGeom>
            <a:rect b="b" l="l" r="r" t="t"/>
            <a:pathLst>
              <a:path extrusionOk="0" h="6438940" w="3489158">
                <a:moveTo>
                  <a:pt x="0" y="0"/>
                </a:moveTo>
                <a:lnTo>
                  <a:pt x="3489158" y="0"/>
                </a:lnTo>
                <a:lnTo>
                  <a:pt x="3489158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8268976" y="5990729"/>
            <a:ext cx="3062584" cy="4296271"/>
          </a:xfrm>
          <a:custGeom>
            <a:rect b="b" l="l" r="r" t="t"/>
            <a:pathLst>
              <a:path extrusionOk="0" h="4296271" w="3062584">
                <a:moveTo>
                  <a:pt x="0" y="0"/>
                </a:moveTo>
                <a:lnTo>
                  <a:pt x="3062584" y="0"/>
                </a:lnTo>
                <a:lnTo>
                  <a:pt x="306258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7647048" y="2162854"/>
            <a:ext cx="10337031" cy="6336432"/>
          </a:xfrm>
          <a:custGeom>
            <a:rect b="b" l="l" r="r" t="t"/>
            <a:pathLst>
              <a:path extrusionOk="0" h="6336432" w="10337031">
                <a:moveTo>
                  <a:pt x="0" y="0"/>
                </a:moveTo>
                <a:lnTo>
                  <a:pt x="10337030" y="0"/>
                </a:lnTo>
                <a:lnTo>
                  <a:pt x="10337030" y="6336432"/>
                </a:lnTo>
                <a:lnTo>
                  <a:pt x="0" y="6336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 txBox="1"/>
          <p:nvPr/>
        </p:nvSpPr>
        <p:spPr>
          <a:xfrm>
            <a:off x="479403" y="3688695"/>
            <a:ext cx="7310659" cy="1363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29 Intermediate Units provide special education, professional learning, and technical assistance</a:t>
            </a:r>
            <a:endParaRPr/>
          </a:p>
        </p:txBody>
      </p:sp>
      <p:sp>
        <p:nvSpPr>
          <p:cNvPr id="234" name="Google Shape;234;p8"/>
          <p:cNvSpPr txBox="1"/>
          <p:nvPr/>
        </p:nvSpPr>
        <p:spPr>
          <a:xfrm>
            <a:off x="479403" y="5366073"/>
            <a:ext cx="6487605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Regional IDEA grants support services for eligible students with disabilities</a:t>
            </a:r>
            <a:endParaRPr/>
          </a:p>
        </p:txBody>
      </p:sp>
      <p:sp>
        <p:nvSpPr>
          <p:cNvPr id="235" name="Google Shape;235;p8"/>
          <p:cNvSpPr txBox="1"/>
          <p:nvPr/>
        </p:nvSpPr>
        <p:spPr>
          <a:xfrm>
            <a:off x="479403" y="6586250"/>
            <a:ext cx="6439190" cy="905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9004" lvl="1" marL="558008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2584"/>
              <a:buFont typeface="Arial"/>
              <a:buChar char="•"/>
            </a:pPr>
            <a:r>
              <a:rPr b="0" i="0" lang="en-US" sz="2584" u="none" cap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A regional provider can serve needs that are difficult to staff in each district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7393952" y="0"/>
            <a:ext cx="10894048" cy="10287000"/>
          </a:xfrm>
          <a:custGeom>
            <a:rect b="b" l="l" r="r" t="t"/>
            <a:pathLst>
              <a:path extrusionOk="0" h="10287000" w="10894048">
                <a:moveTo>
                  <a:pt x="0" y="0"/>
                </a:moveTo>
                <a:lnTo>
                  <a:pt x="10894048" y="0"/>
                </a:lnTo>
                <a:lnTo>
                  <a:pt x="1089404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 txBox="1"/>
          <p:nvPr/>
        </p:nvSpPr>
        <p:spPr>
          <a:xfrm>
            <a:off x="913094" y="1087696"/>
            <a:ext cx="6382512" cy="2166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809">
                <a:solidFill>
                  <a:srgbClr val="1E7F94"/>
                </a:solidFill>
                <a:latin typeface="Lato"/>
                <a:ea typeface="Lato"/>
                <a:cs typeface="Lato"/>
                <a:sym typeface="Lato"/>
              </a:rPr>
              <a:t>Core Services</a:t>
            </a:r>
            <a:endParaRPr/>
          </a:p>
          <a:p>
            <a:pPr indent="0" lvl="0" marL="0" marR="0" rtl="0" algn="l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809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by ESAs </a:t>
            </a:r>
            <a:endParaRPr/>
          </a:p>
        </p:txBody>
      </p:sp>
      <p:sp>
        <p:nvSpPr>
          <p:cNvPr id="243" name="Google Shape;243;p9"/>
          <p:cNvSpPr txBox="1"/>
          <p:nvPr/>
        </p:nvSpPr>
        <p:spPr>
          <a:xfrm>
            <a:off x="913094" y="4354260"/>
            <a:ext cx="5650992" cy="2205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32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Comprehensive support to strengthen districts, empower educators, and improve student outcomes.</a:t>
            </a:r>
            <a:endParaRPr/>
          </a:p>
        </p:txBody>
      </p:sp>
      <p:sp>
        <p:nvSpPr>
          <p:cNvPr id="244" name="Google Shape;244;p9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10445598" y="634055"/>
            <a:ext cx="448450" cy="1727254"/>
          </a:xfrm>
          <a:custGeom>
            <a:rect b="b" l="l" r="r" t="t"/>
            <a:pathLst>
              <a:path extrusionOk="0" h="1727254" w="448450">
                <a:moveTo>
                  <a:pt x="0" y="0"/>
                </a:moveTo>
                <a:lnTo>
                  <a:pt x="448450" y="0"/>
                </a:lnTo>
                <a:lnTo>
                  <a:pt x="4484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9144000" y="634055"/>
            <a:ext cx="1531292" cy="1727254"/>
          </a:xfrm>
          <a:custGeom>
            <a:rect b="b" l="l" r="r" t="t"/>
            <a:pathLst>
              <a:path extrusionOk="0" h="1727254" w="1531292">
                <a:moveTo>
                  <a:pt x="0" y="0"/>
                </a:moveTo>
                <a:lnTo>
                  <a:pt x="1531292" y="0"/>
                </a:lnTo>
                <a:lnTo>
                  <a:pt x="1531292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10664354" y="634055"/>
            <a:ext cx="6978316" cy="1727254"/>
          </a:xfrm>
          <a:custGeom>
            <a:rect b="b" l="l" r="r" t="t"/>
            <a:pathLst>
              <a:path extrusionOk="0" h="1727254" w="6978316">
                <a:moveTo>
                  <a:pt x="0" y="0"/>
                </a:moveTo>
                <a:lnTo>
                  <a:pt x="6978316" y="0"/>
                </a:lnTo>
                <a:lnTo>
                  <a:pt x="697831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 txBox="1"/>
          <p:nvPr/>
        </p:nvSpPr>
        <p:spPr>
          <a:xfrm>
            <a:off x="11100816" y="1044677"/>
            <a:ext cx="5102352" cy="10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Professional development and training</a:t>
            </a:r>
            <a:endParaRPr/>
          </a:p>
        </p:txBody>
      </p:sp>
      <p:sp>
        <p:nvSpPr>
          <p:cNvPr id="249" name="Google Shape;249;p9"/>
          <p:cNvSpPr/>
          <p:nvPr/>
        </p:nvSpPr>
        <p:spPr>
          <a:xfrm>
            <a:off x="10445598" y="2350377"/>
            <a:ext cx="448450" cy="1727254"/>
          </a:xfrm>
          <a:custGeom>
            <a:rect b="b" l="l" r="r" t="t"/>
            <a:pathLst>
              <a:path extrusionOk="0" h="1727254" w="448450">
                <a:moveTo>
                  <a:pt x="0" y="0"/>
                </a:moveTo>
                <a:lnTo>
                  <a:pt x="448450" y="0"/>
                </a:lnTo>
                <a:lnTo>
                  <a:pt x="4484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9144000" y="2350377"/>
            <a:ext cx="1531292" cy="1727254"/>
          </a:xfrm>
          <a:custGeom>
            <a:rect b="b" l="l" r="r" t="t"/>
            <a:pathLst>
              <a:path extrusionOk="0" h="1727254" w="1531292">
                <a:moveTo>
                  <a:pt x="0" y="0"/>
                </a:moveTo>
                <a:lnTo>
                  <a:pt x="1531292" y="0"/>
                </a:lnTo>
                <a:lnTo>
                  <a:pt x="1531292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10664354" y="2350377"/>
            <a:ext cx="6978316" cy="1727254"/>
          </a:xfrm>
          <a:custGeom>
            <a:rect b="b" l="l" r="r" t="t"/>
            <a:pathLst>
              <a:path extrusionOk="0" h="1727254" w="6978316">
                <a:moveTo>
                  <a:pt x="0" y="0"/>
                </a:moveTo>
                <a:lnTo>
                  <a:pt x="6978316" y="0"/>
                </a:lnTo>
                <a:lnTo>
                  <a:pt x="697831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 txBox="1"/>
          <p:nvPr/>
        </p:nvSpPr>
        <p:spPr>
          <a:xfrm>
            <a:off x="11100816" y="2742032"/>
            <a:ext cx="3511296" cy="10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Special education support</a:t>
            </a: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10445598" y="4066699"/>
            <a:ext cx="448450" cy="1727254"/>
          </a:xfrm>
          <a:custGeom>
            <a:rect b="b" l="l" r="r" t="t"/>
            <a:pathLst>
              <a:path extrusionOk="0" h="1727254" w="448450">
                <a:moveTo>
                  <a:pt x="0" y="0"/>
                </a:moveTo>
                <a:lnTo>
                  <a:pt x="448450" y="0"/>
                </a:lnTo>
                <a:lnTo>
                  <a:pt x="4484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9144000" y="4066699"/>
            <a:ext cx="1531292" cy="1727254"/>
          </a:xfrm>
          <a:custGeom>
            <a:rect b="b" l="l" r="r" t="t"/>
            <a:pathLst>
              <a:path extrusionOk="0" h="1727254" w="1531292">
                <a:moveTo>
                  <a:pt x="0" y="0"/>
                </a:moveTo>
                <a:lnTo>
                  <a:pt x="1531292" y="0"/>
                </a:lnTo>
                <a:lnTo>
                  <a:pt x="1531292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10664354" y="4066699"/>
            <a:ext cx="6978316" cy="1727254"/>
          </a:xfrm>
          <a:custGeom>
            <a:rect b="b" l="l" r="r" t="t"/>
            <a:pathLst>
              <a:path extrusionOk="0" h="1727254" w="6978316">
                <a:moveTo>
                  <a:pt x="0" y="0"/>
                </a:moveTo>
                <a:lnTo>
                  <a:pt x="6978316" y="0"/>
                </a:lnTo>
                <a:lnTo>
                  <a:pt x="697831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11100816" y="4429100"/>
            <a:ext cx="3127248" cy="10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Technology and data services</a:t>
            </a:r>
            <a:endParaRPr/>
          </a:p>
        </p:txBody>
      </p:sp>
      <p:sp>
        <p:nvSpPr>
          <p:cNvPr id="257" name="Google Shape;257;p9"/>
          <p:cNvSpPr/>
          <p:nvPr/>
        </p:nvSpPr>
        <p:spPr>
          <a:xfrm>
            <a:off x="10445598" y="5783021"/>
            <a:ext cx="448450" cy="1727254"/>
          </a:xfrm>
          <a:custGeom>
            <a:rect b="b" l="l" r="r" t="t"/>
            <a:pathLst>
              <a:path extrusionOk="0" h="1727254" w="448450">
                <a:moveTo>
                  <a:pt x="0" y="0"/>
                </a:moveTo>
                <a:lnTo>
                  <a:pt x="448450" y="0"/>
                </a:lnTo>
                <a:lnTo>
                  <a:pt x="4484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/>
          <p:nvPr/>
        </p:nvSpPr>
        <p:spPr>
          <a:xfrm>
            <a:off x="9144000" y="5783021"/>
            <a:ext cx="1531292" cy="1727254"/>
          </a:xfrm>
          <a:custGeom>
            <a:rect b="b" l="l" r="r" t="t"/>
            <a:pathLst>
              <a:path extrusionOk="0" h="1727254" w="1531292">
                <a:moveTo>
                  <a:pt x="0" y="0"/>
                </a:moveTo>
                <a:lnTo>
                  <a:pt x="1531292" y="0"/>
                </a:lnTo>
                <a:lnTo>
                  <a:pt x="1531292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10664354" y="5783021"/>
            <a:ext cx="6978316" cy="1727254"/>
          </a:xfrm>
          <a:custGeom>
            <a:rect b="b" l="l" r="r" t="t"/>
            <a:pathLst>
              <a:path extrusionOk="0" h="1727254" w="6978316">
                <a:moveTo>
                  <a:pt x="0" y="0"/>
                </a:moveTo>
                <a:lnTo>
                  <a:pt x="6978316" y="0"/>
                </a:lnTo>
                <a:lnTo>
                  <a:pt x="697831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 txBox="1"/>
          <p:nvPr/>
        </p:nvSpPr>
        <p:spPr>
          <a:xfrm>
            <a:off x="11100816" y="6126455"/>
            <a:ext cx="4059936" cy="10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Curriculum and instructional support</a:t>
            </a:r>
            <a:endParaRPr/>
          </a:p>
        </p:txBody>
      </p:sp>
      <p:sp>
        <p:nvSpPr>
          <p:cNvPr id="261" name="Google Shape;261;p9"/>
          <p:cNvSpPr/>
          <p:nvPr/>
        </p:nvSpPr>
        <p:spPr>
          <a:xfrm>
            <a:off x="10445598" y="7499343"/>
            <a:ext cx="448450" cy="1716322"/>
          </a:xfrm>
          <a:custGeom>
            <a:rect b="b" l="l" r="r" t="t"/>
            <a:pathLst>
              <a:path extrusionOk="0" h="1716322" w="448450">
                <a:moveTo>
                  <a:pt x="0" y="0"/>
                </a:moveTo>
                <a:lnTo>
                  <a:pt x="448450" y="0"/>
                </a:lnTo>
                <a:lnTo>
                  <a:pt x="448450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9144000" y="7499343"/>
            <a:ext cx="1531292" cy="1716322"/>
          </a:xfrm>
          <a:custGeom>
            <a:rect b="b" l="l" r="r" t="t"/>
            <a:pathLst>
              <a:path extrusionOk="0" h="1716322" w="1531292">
                <a:moveTo>
                  <a:pt x="0" y="0"/>
                </a:moveTo>
                <a:lnTo>
                  <a:pt x="1531292" y="0"/>
                </a:lnTo>
                <a:lnTo>
                  <a:pt x="1531292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10664354" y="7499343"/>
            <a:ext cx="6978316" cy="1716322"/>
          </a:xfrm>
          <a:custGeom>
            <a:rect b="b" l="l" r="r" t="t"/>
            <a:pathLst>
              <a:path extrusionOk="0" h="1716322" w="6978316">
                <a:moveTo>
                  <a:pt x="0" y="0"/>
                </a:moveTo>
                <a:lnTo>
                  <a:pt x="6978316" y="0"/>
                </a:lnTo>
                <a:lnTo>
                  <a:pt x="6978316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11100816" y="7823810"/>
            <a:ext cx="4901184" cy="10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Fiscal and administrative services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7393952" y="0"/>
            <a:ext cx="10894048" cy="10287000"/>
          </a:xfrm>
          <a:custGeom>
            <a:rect b="b" l="l" r="r" t="t"/>
            <a:pathLst>
              <a:path extrusionOk="0" h="10287000" w="10894048">
                <a:moveTo>
                  <a:pt x="0" y="0"/>
                </a:moveTo>
                <a:lnTo>
                  <a:pt x="10894048" y="0"/>
                </a:lnTo>
                <a:lnTo>
                  <a:pt x="1089404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9976435" y="1579876"/>
            <a:ext cx="492775" cy="2039558"/>
          </a:xfrm>
          <a:custGeom>
            <a:rect b="b" l="l" r="r" t="t"/>
            <a:pathLst>
              <a:path extrusionOk="0" h="2039558" w="492775">
                <a:moveTo>
                  <a:pt x="0" y="0"/>
                </a:moveTo>
                <a:lnTo>
                  <a:pt x="492775" y="0"/>
                </a:lnTo>
                <a:lnTo>
                  <a:pt x="492775" y="2039558"/>
                </a:lnTo>
                <a:lnTo>
                  <a:pt x="0" y="20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729" r="-372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10420417" y="1579876"/>
            <a:ext cx="7464454" cy="2039558"/>
          </a:xfrm>
          <a:custGeom>
            <a:rect b="b" l="l" r="r" t="t"/>
            <a:pathLst>
              <a:path extrusionOk="0" h="2039558" w="7464454">
                <a:moveTo>
                  <a:pt x="0" y="0"/>
                </a:moveTo>
                <a:lnTo>
                  <a:pt x="7464455" y="0"/>
                </a:lnTo>
                <a:lnTo>
                  <a:pt x="7464455" y="2039558"/>
                </a:lnTo>
                <a:lnTo>
                  <a:pt x="0" y="20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6559" r="-383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10750123" y="2002212"/>
            <a:ext cx="643102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Specialists:</a:t>
            </a:r>
            <a:r>
              <a:rPr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 Share expertise across districts; compare coverage and full cost</a:t>
            </a:r>
            <a:endParaRPr/>
          </a:p>
        </p:txBody>
      </p:sp>
      <p:sp>
        <p:nvSpPr>
          <p:cNvPr id="275" name="Google Shape;275;p10"/>
          <p:cNvSpPr/>
          <p:nvPr/>
        </p:nvSpPr>
        <p:spPr>
          <a:xfrm>
            <a:off x="7393952" y="1420583"/>
            <a:ext cx="2582483" cy="2582483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25188" r="-2518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749808" y="1126116"/>
            <a:ext cx="6382512" cy="21540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809">
                <a:solidFill>
                  <a:srgbClr val="12829F"/>
                </a:solidFill>
                <a:latin typeface="Lato"/>
                <a:ea typeface="Lato"/>
                <a:cs typeface="Lato"/>
                <a:sym typeface="Lato"/>
              </a:rPr>
              <a:t>Three Services 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749808" y="3295370"/>
            <a:ext cx="5468076" cy="11176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951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in Practice</a:t>
            </a:r>
            <a:endParaRPr/>
          </a:p>
        </p:txBody>
      </p:sp>
      <p:sp>
        <p:nvSpPr>
          <p:cNvPr id="278" name="Google Shape;278;p10"/>
          <p:cNvSpPr txBox="1"/>
          <p:nvPr/>
        </p:nvSpPr>
        <p:spPr>
          <a:xfrm>
            <a:off x="749808" y="4841740"/>
            <a:ext cx="4815045" cy="2205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32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These are examples of mechanisms and measures, not claimed savings for North Carolina.</a:t>
            </a:r>
            <a:endParaRPr/>
          </a:p>
        </p:txBody>
      </p:sp>
      <p:sp>
        <p:nvSpPr>
          <p:cNvPr id="279" name="Google Shape;279;p10"/>
          <p:cNvSpPr/>
          <p:nvPr/>
        </p:nvSpPr>
        <p:spPr>
          <a:xfrm>
            <a:off x="5841078" y="4003066"/>
            <a:ext cx="2582483" cy="2582483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25188" r="-2518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0"/>
          <p:cNvSpPr/>
          <p:nvPr/>
        </p:nvSpPr>
        <p:spPr>
          <a:xfrm>
            <a:off x="7393952" y="6675817"/>
            <a:ext cx="2582483" cy="2582483"/>
          </a:xfrm>
          <a:custGeom>
            <a:rect b="b" l="l" r="r" t="t"/>
            <a:pathLst>
              <a:path extrusionOk="0" h="13716000" w="13716000">
                <a:moveTo>
                  <a:pt x="6858000" y="0"/>
                </a:moveTo>
                <a:cubicBezTo>
                  <a:pt x="3070431" y="0"/>
                  <a:pt x="0" y="3070431"/>
                  <a:pt x="0" y="6858000"/>
                </a:cubicBezTo>
                <a:cubicBezTo>
                  <a:pt x="0" y="10645569"/>
                  <a:pt x="3070431" y="13716000"/>
                  <a:pt x="6858000" y="13716000"/>
                </a:cubicBezTo>
                <a:cubicBezTo>
                  <a:pt x="10645569" y="13716000"/>
                  <a:pt x="13716000" y="10645569"/>
                  <a:pt x="13716000" y="6858000"/>
                </a:cubicBezTo>
                <a:cubicBezTo>
                  <a:pt x="13716000" y="3070431"/>
                  <a:pt x="10645569" y="0"/>
                  <a:pt x="6858000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42593" r="-4259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0"/>
          <p:cNvSpPr/>
          <p:nvPr/>
        </p:nvSpPr>
        <p:spPr>
          <a:xfrm>
            <a:off x="10011619" y="7029504"/>
            <a:ext cx="492775" cy="2039558"/>
          </a:xfrm>
          <a:custGeom>
            <a:rect b="b" l="l" r="r" t="t"/>
            <a:pathLst>
              <a:path extrusionOk="0" h="2039558" w="492775">
                <a:moveTo>
                  <a:pt x="0" y="0"/>
                </a:moveTo>
                <a:lnTo>
                  <a:pt x="492775" y="0"/>
                </a:lnTo>
                <a:lnTo>
                  <a:pt x="492775" y="2039558"/>
                </a:lnTo>
                <a:lnTo>
                  <a:pt x="0" y="20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729" r="-372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0"/>
          <p:cNvSpPr/>
          <p:nvPr/>
        </p:nvSpPr>
        <p:spPr>
          <a:xfrm>
            <a:off x="10455601" y="7029504"/>
            <a:ext cx="7464454" cy="2039558"/>
          </a:xfrm>
          <a:custGeom>
            <a:rect b="b" l="l" r="r" t="t"/>
            <a:pathLst>
              <a:path extrusionOk="0" h="2039558" w="7464454">
                <a:moveTo>
                  <a:pt x="0" y="0"/>
                </a:moveTo>
                <a:lnTo>
                  <a:pt x="7464455" y="0"/>
                </a:lnTo>
                <a:lnTo>
                  <a:pt x="7464455" y="2039558"/>
                </a:lnTo>
                <a:lnTo>
                  <a:pt x="0" y="20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6559" r="-383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0"/>
          <p:cNvSpPr txBox="1"/>
          <p:nvPr/>
        </p:nvSpPr>
        <p:spPr>
          <a:xfrm>
            <a:off x="10785307" y="7451841"/>
            <a:ext cx="6877941" cy="14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Purchasing: </a:t>
            </a:r>
            <a:r>
              <a:rPr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Aggregate demand; compare paid prices and procurement costs</a:t>
            </a:r>
            <a:endParaRPr/>
          </a:p>
        </p:txBody>
      </p:sp>
      <p:sp>
        <p:nvSpPr>
          <p:cNvPr id="284" name="Google Shape;284;p10"/>
          <p:cNvSpPr/>
          <p:nvPr/>
        </p:nvSpPr>
        <p:spPr>
          <a:xfrm>
            <a:off x="8423562" y="4274529"/>
            <a:ext cx="492775" cy="2039558"/>
          </a:xfrm>
          <a:custGeom>
            <a:rect b="b" l="l" r="r" t="t"/>
            <a:pathLst>
              <a:path extrusionOk="0" h="2039558" w="492775">
                <a:moveTo>
                  <a:pt x="0" y="0"/>
                </a:moveTo>
                <a:lnTo>
                  <a:pt x="492774" y="0"/>
                </a:lnTo>
                <a:lnTo>
                  <a:pt x="492774" y="2039558"/>
                </a:lnTo>
                <a:lnTo>
                  <a:pt x="0" y="20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729" r="-372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0"/>
          <p:cNvSpPr/>
          <p:nvPr/>
        </p:nvSpPr>
        <p:spPr>
          <a:xfrm>
            <a:off x="8867544" y="4413022"/>
            <a:ext cx="9216384" cy="1836205"/>
          </a:xfrm>
          <a:custGeom>
            <a:rect b="b" l="l" r="r" t="t"/>
            <a:pathLst>
              <a:path extrusionOk="0" h="1836205" w="9216384">
                <a:moveTo>
                  <a:pt x="0" y="0"/>
                </a:moveTo>
                <a:lnTo>
                  <a:pt x="9216383" y="0"/>
                </a:lnTo>
                <a:lnTo>
                  <a:pt x="9216383" y="1836204"/>
                </a:lnTo>
                <a:lnTo>
                  <a:pt x="0" y="1836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4036" l="-6317" r="0" t="-1804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0"/>
          <p:cNvSpPr txBox="1"/>
          <p:nvPr/>
        </p:nvSpPr>
        <p:spPr>
          <a:xfrm>
            <a:off x="9197249" y="4696866"/>
            <a:ext cx="6431100" cy="22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Cybersecurity: </a:t>
            </a:r>
            <a:r>
              <a:rPr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C</a:t>
            </a:r>
            <a:r>
              <a:rPr lang="en-US" sz="3117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oordinate technical support and training; track uptake and risk reduction</a:t>
            </a:r>
            <a:endParaRPr/>
          </a:p>
          <a:p>
            <a:pPr indent="0" lvl="0" marL="0" marR="0" rtl="0" algn="l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17">
              <a:solidFill>
                <a:srgbClr val="545454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1"/>
          <p:cNvSpPr txBox="1"/>
          <p:nvPr/>
        </p:nvSpPr>
        <p:spPr>
          <a:xfrm>
            <a:off x="1109052" y="2269552"/>
            <a:ext cx="5907024" cy="20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810">
                <a:solidFill>
                  <a:srgbClr val="007890"/>
                </a:solidFill>
                <a:latin typeface="Lato"/>
                <a:ea typeface="Lato"/>
                <a:cs typeface="Lato"/>
                <a:sym typeface="Lato"/>
              </a:rPr>
              <a:t>How to Test Value</a:t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8050220" y="1279043"/>
            <a:ext cx="885962" cy="1082267"/>
          </a:xfrm>
          <a:custGeom>
            <a:rect b="b" l="l" r="r" t="t"/>
            <a:pathLst>
              <a:path extrusionOk="0" h="1082267" w="885962">
                <a:moveTo>
                  <a:pt x="0" y="0"/>
                </a:moveTo>
                <a:lnTo>
                  <a:pt x="885962" y="0"/>
                </a:lnTo>
                <a:lnTo>
                  <a:pt x="88596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8706488" y="1705390"/>
            <a:ext cx="875024" cy="229572"/>
          </a:xfrm>
          <a:custGeom>
            <a:rect b="b" l="l" r="r" t="t"/>
            <a:pathLst>
              <a:path extrusionOk="0" h="229572" w="875024">
                <a:moveTo>
                  <a:pt x="0" y="0"/>
                </a:moveTo>
                <a:lnTo>
                  <a:pt x="875024" y="0"/>
                </a:lnTo>
                <a:lnTo>
                  <a:pt x="87502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9570574" y="634055"/>
            <a:ext cx="8072096" cy="2372241"/>
          </a:xfrm>
          <a:custGeom>
            <a:rect b="b" l="l" r="r" t="t"/>
            <a:pathLst>
              <a:path extrusionOk="0" h="2372241" w="8072096">
                <a:moveTo>
                  <a:pt x="0" y="0"/>
                </a:moveTo>
                <a:lnTo>
                  <a:pt x="8072096" y="0"/>
                </a:lnTo>
                <a:lnTo>
                  <a:pt x="8072096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1"/>
          <p:cNvSpPr txBox="1"/>
          <p:nvPr/>
        </p:nvSpPr>
        <p:spPr>
          <a:xfrm>
            <a:off x="10113264" y="1197875"/>
            <a:ext cx="6272784" cy="403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6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ESTABLISH THE BASELINE</a:t>
            </a:r>
            <a:endParaRPr/>
          </a:p>
        </p:txBody>
      </p:sp>
      <p:sp>
        <p:nvSpPr>
          <p:cNvPr id="298" name="Google Shape;298;p11"/>
          <p:cNvSpPr txBox="1"/>
          <p:nvPr/>
        </p:nvSpPr>
        <p:spPr>
          <a:xfrm>
            <a:off x="10113264" y="1712881"/>
            <a:ext cx="6900314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Start with what districts currently spend and the level of service or expertise they can access.</a:t>
            </a:r>
            <a:endParaRPr/>
          </a:p>
        </p:txBody>
      </p:sp>
      <p:sp>
        <p:nvSpPr>
          <p:cNvPr id="299" name="Google Shape;299;p11"/>
          <p:cNvSpPr/>
          <p:nvPr/>
        </p:nvSpPr>
        <p:spPr>
          <a:xfrm>
            <a:off x="8050220" y="3640352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8706488" y="3848060"/>
            <a:ext cx="875024" cy="229572"/>
          </a:xfrm>
          <a:custGeom>
            <a:rect b="b" l="l" r="r" t="t"/>
            <a:pathLst>
              <a:path extrusionOk="0" h="229572" w="875024">
                <a:moveTo>
                  <a:pt x="0" y="0"/>
                </a:moveTo>
                <a:lnTo>
                  <a:pt x="875024" y="0"/>
                </a:lnTo>
                <a:lnTo>
                  <a:pt x="87502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1"/>
          <p:cNvSpPr/>
          <p:nvPr/>
        </p:nvSpPr>
        <p:spPr>
          <a:xfrm>
            <a:off x="9570574" y="2995365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1"/>
          <p:cNvSpPr txBox="1"/>
          <p:nvPr/>
        </p:nvSpPr>
        <p:spPr>
          <a:xfrm>
            <a:off x="10113264" y="3434213"/>
            <a:ext cx="5541264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CAPTURE THE TRUE COST</a:t>
            </a:r>
            <a:endParaRPr/>
          </a:p>
        </p:txBody>
      </p:sp>
      <p:sp>
        <p:nvSpPr>
          <p:cNvPr id="303" name="Google Shape;303;p11"/>
          <p:cNvSpPr txBox="1"/>
          <p:nvPr/>
        </p:nvSpPr>
        <p:spPr>
          <a:xfrm>
            <a:off x="10113264" y="3934873"/>
            <a:ext cx="7030583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Compare that baseline with the full cost of regional delivery, including administration, staffing, and travel.</a:t>
            </a:r>
            <a:endParaRPr/>
          </a:p>
        </p:txBody>
      </p:sp>
      <p:sp>
        <p:nvSpPr>
          <p:cNvPr id="304" name="Google Shape;304;p11"/>
          <p:cNvSpPr/>
          <p:nvPr/>
        </p:nvSpPr>
        <p:spPr>
          <a:xfrm>
            <a:off x="8050220" y="5783021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1"/>
          <p:cNvSpPr/>
          <p:nvPr/>
        </p:nvSpPr>
        <p:spPr>
          <a:xfrm>
            <a:off x="8706488" y="5990729"/>
            <a:ext cx="875024" cy="448211"/>
          </a:xfrm>
          <a:custGeom>
            <a:rect b="b" l="l" r="r" t="t"/>
            <a:pathLst>
              <a:path extrusionOk="0" h="448211" w="875024">
                <a:moveTo>
                  <a:pt x="0" y="0"/>
                </a:moveTo>
                <a:lnTo>
                  <a:pt x="875024" y="0"/>
                </a:lnTo>
                <a:lnTo>
                  <a:pt x="87502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1"/>
          <p:cNvSpPr/>
          <p:nvPr/>
        </p:nvSpPr>
        <p:spPr>
          <a:xfrm>
            <a:off x="9570574" y="5138034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1"/>
          <p:cNvSpPr txBox="1"/>
          <p:nvPr/>
        </p:nvSpPr>
        <p:spPr>
          <a:xfrm>
            <a:off x="10113264" y="5615057"/>
            <a:ext cx="4754880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LOOK BEYOND DOLLARS</a:t>
            </a:r>
            <a:endParaRPr/>
          </a:p>
        </p:txBody>
      </p:sp>
      <p:sp>
        <p:nvSpPr>
          <p:cNvPr id="308" name="Google Shape;308;p11"/>
          <p:cNvSpPr txBox="1"/>
          <p:nvPr/>
        </p:nvSpPr>
        <p:spPr>
          <a:xfrm>
            <a:off x="10113264" y="6126004"/>
            <a:ext cx="6900314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Measure service quality, district participation and use, and student or operational outcomes.</a:t>
            </a:r>
            <a:endParaRPr/>
          </a:p>
        </p:txBody>
      </p:sp>
      <p:sp>
        <p:nvSpPr>
          <p:cNvPr id="309" name="Google Shape;309;p11"/>
          <p:cNvSpPr/>
          <p:nvPr/>
        </p:nvSpPr>
        <p:spPr>
          <a:xfrm>
            <a:off x="8050220" y="7925691"/>
            <a:ext cx="885962" cy="863627"/>
          </a:xfrm>
          <a:custGeom>
            <a:rect b="b" l="l" r="r" t="t"/>
            <a:pathLst>
              <a:path extrusionOk="0"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1"/>
          <p:cNvSpPr/>
          <p:nvPr/>
        </p:nvSpPr>
        <p:spPr>
          <a:xfrm>
            <a:off x="8706488" y="8133399"/>
            <a:ext cx="875024" cy="448211"/>
          </a:xfrm>
          <a:custGeom>
            <a:rect b="b" l="l" r="r" t="t"/>
            <a:pathLst>
              <a:path extrusionOk="0" h="448211" w="875024">
                <a:moveTo>
                  <a:pt x="0" y="0"/>
                </a:moveTo>
                <a:lnTo>
                  <a:pt x="875024" y="0"/>
                </a:lnTo>
                <a:lnTo>
                  <a:pt x="87502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9570574" y="7280704"/>
            <a:ext cx="8072096" cy="2153601"/>
          </a:xfrm>
          <a:custGeom>
            <a:rect b="b" l="l" r="r" t="t"/>
            <a:pathLst>
              <a:path extrusionOk="0" h="2153601" w="8072096">
                <a:moveTo>
                  <a:pt x="0" y="0"/>
                </a:moveTo>
                <a:lnTo>
                  <a:pt x="8072096" y="0"/>
                </a:lnTo>
                <a:lnTo>
                  <a:pt x="807209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1"/>
          <p:cNvSpPr txBox="1"/>
          <p:nvPr/>
        </p:nvSpPr>
        <p:spPr>
          <a:xfrm>
            <a:off x="10113264" y="7806188"/>
            <a:ext cx="4718304" cy="404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9">
                <a:solidFill>
                  <a:srgbClr val="F47D31"/>
                </a:solidFill>
                <a:latin typeface="Lato"/>
                <a:ea typeface="Lato"/>
                <a:cs typeface="Lato"/>
                <a:sym typeface="Lato"/>
              </a:rPr>
              <a:t>SEPARATE THE VALUE</a:t>
            </a:r>
            <a:endParaRPr/>
          </a:p>
        </p:txBody>
      </p:sp>
      <p:sp>
        <p:nvSpPr>
          <p:cNvPr id="313" name="Google Shape;313;p11"/>
          <p:cNvSpPr txBox="1"/>
          <p:nvPr/>
        </p:nvSpPr>
        <p:spPr>
          <a:xfrm>
            <a:off x="10113264" y="8306848"/>
            <a:ext cx="7030583" cy="742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Report direct cost savings independently from gains in access, capacity, or service quality.</a:t>
            </a:r>
            <a:endParaRPr/>
          </a:p>
        </p:txBody>
      </p:sp>
      <p:sp>
        <p:nvSpPr>
          <p:cNvPr id="314" name="Google Shape;314;p11"/>
          <p:cNvSpPr txBox="1"/>
          <p:nvPr/>
        </p:nvSpPr>
        <p:spPr>
          <a:xfrm>
            <a:off x="1125410" y="4906539"/>
            <a:ext cx="5650992" cy="1821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3">
                <a:solidFill>
                  <a:srgbClr val="3D5168"/>
                </a:solidFill>
                <a:latin typeface="Lato"/>
                <a:ea typeface="Lato"/>
                <a:cs typeface="Lato"/>
                <a:sym typeface="Lato"/>
              </a:rPr>
              <a:t>Regional value isn’t just about spending less. It’s about what districts can access, accomplish, and sustain together.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"/>
          <p:cNvSpPr/>
          <p:nvPr/>
        </p:nvSpPr>
        <p:spPr>
          <a:xfrm>
            <a:off x="0" y="3842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 txBox="1"/>
          <p:nvPr/>
        </p:nvSpPr>
        <p:spPr>
          <a:xfrm>
            <a:off x="981506" y="723740"/>
            <a:ext cx="12288857" cy="1556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730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A Stronger Regional Structure Could </a:t>
            </a:r>
            <a:r>
              <a:rPr b="1" lang="en-US" sz="5730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Lower Costs and Expand Capacity</a:t>
            </a:r>
            <a:endParaRPr/>
          </a:p>
        </p:txBody>
      </p:sp>
      <p:sp>
        <p:nvSpPr>
          <p:cNvPr id="321" name="Google Shape;321;p12"/>
          <p:cNvSpPr/>
          <p:nvPr/>
        </p:nvSpPr>
        <p:spPr>
          <a:xfrm>
            <a:off x="981506" y="2299759"/>
            <a:ext cx="15684804" cy="448211"/>
          </a:xfrm>
          <a:custGeom>
            <a:rect b="b" l="l" r="r" t="t"/>
            <a:pathLst>
              <a:path extrusionOk="0" h="448211" w="15684804">
                <a:moveTo>
                  <a:pt x="0" y="0"/>
                </a:moveTo>
                <a:lnTo>
                  <a:pt x="15684804" y="0"/>
                </a:lnTo>
                <a:lnTo>
                  <a:pt x="15684804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981506" y="2737038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2"/>
          <p:cNvSpPr txBox="1"/>
          <p:nvPr/>
        </p:nvSpPr>
        <p:spPr>
          <a:xfrm>
            <a:off x="1561472" y="3091578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01</a:t>
            </a:r>
            <a:endParaRPr/>
          </a:p>
        </p:txBody>
      </p:sp>
      <p:sp>
        <p:nvSpPr>
          <p:cNvPr id="324" name="Google Shape;324;p12"/>
          <p:cNvSpPr/>
          <p:nvPr/>
        </p:nvSpPr>
        <p:spPr>
          <a:xfrm>
            <a:off x="2720616" y="2737038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3280544" y="3065975"/>
            <a:ext cx="5186784" cy="1014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Pool hard-to-fill specialist positions across districts</a:t>
            </a:r>
            <a:endParaRPr/>
          </a:p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99">
              <a:solidFill>
                <a:srgbClr val="F8F8F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6" name="Google Shape;326;p12"/>
          <p:cNvSpPr/>
          <p:nvPr/>
        </p:nvSpPr>
        <p:spPr>
          <a:xfrm>
            <a:off x="981506" y="3808373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1561472" y="4120278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02</a:t>
            </a:r>
            <a:endParaRPr/>
          </a:p>
        </p:txBody>
      </p:sp>
      <p:sp>
        <p:nvSpPr>
          <p:cNvPr id="328" name="Google Shape;328;p12"/>
          <p:cNvSpPr/>
          <p:nvPr/>
        </p:nvSpPr>
        <p:spPr>
          <a:xfrm>
            <a:off x="2720616" y="3808373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2"/>
          <p:cNvSpPr txBox="1"/>
          <p:nvPr/>
        </p:nvSpPr>
        <p:spPr>
          <a:xfrm>
            <a:off x="3280544" y="4104962"/>
            <a:ext cx="4901184" cy="1014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Coordinate procurement and shared technology contracts</a:t>
            </a:r>
            <a:endParaRPr/>
          </a:p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99">
              <a:solidFill>
                <a:srgbClr val="F8F8F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981506" y="4879708"/>
            <a:ext cx="1968804" cy="1289974"/>
          </a:xfrm>
          <a:custGeom>
            <a:rect b="b" l="l" r="r" t="t"/>
            <a:pathLst>
              <a:path extrusionOk="0" h="1289974" w="1968804">
                <a:moveTo>
                  <a:pt x="0" y="0"/>
                </a:moveTo>
                <a:lnTo>
                  <a:pt x="1968804" y="0"/>
                </a:lnTo>
                <a:lnTo>
                  <a:pt x="196880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2"/>
          <p:cNvSpPr txBox="1"/>
          <p:nvPr/>
        </p:nvSpPr>
        <p:spPr>
          <a:xfrm>
            <a:off x="1561472" y="5179839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03</a:t>
            </a:r>
            <a:endParaRPr/>
          </a:p>
        </p:txBody>
      </p:sp>
      <p:sp>
        <p:nvSpPr>
          <p:cNvPr id="332" name="Google Shape;332;p12"/>
          <p:cNvSpPr/>
          <p:nvPr/>
        </p:nvSpPr>
        <p:spPr>
          <a:xfrm>
            <a:off x="2720616" y="4879708"/>
            <a:ext cx="8509608" cy="1289974"/>
          </a:xfrm>
          <a:custGeom>
            <a:rect b="b" l="l" r="r" t="t"/>
            <a:pathLst>
              <a:path extrusionOk="0" h="1289974" w="8509608">
                <a:moveTo>
                  <a:pt x="0" y="0"/>
                </a:moveTo>
                <a:lnTo>
                  <a:pt x="8509608" y="0"/>
                </a:lnTo>
                <a:lnTo>
                  <a:pt x="850960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2"/>
          <p:cNvSpPr txBox="1"/>
          <p:nvPr/>
        </p:nvSpPr>
        <p:spPr>
          <a:xfrm>
            <a:off x="3280544" y="5164523"/>
            <a:ext cx="4498848" cy="681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Provide shared training and operational support regionally</a:t>
            </a:r>
            <a:endParaRPr/>
          </a:p>
        </p:txBody>
      </p:sp>
      <p:sp>
        <p:nvSpPr>
          <p:cNvPr id="334" name="Google Shape;334;p12"/>
          <p:cNvSpPr/>
          <p:nvPr/>
        </p:nvSpPr>
        <p:spPr>
          <a:xfrm>
            <a:off x="981506" y="5951042"/>
            <a:ext cx="1968804" cy="1082267"/>
          </a:xfrm>
          <a:custGeom>
            <a:rect b="b" l="l" r="r" t="t"/>
            <a:pathLst>
              <a:path extrusionOk="0"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2"/>
          <p:cNvSpPr txBox="1"/>
          <p:nvPr/>
        </p:nvSpPr>
        <p:spPr>
          <a:xfrm>
            <a:off x="1561472" y="6239400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04</a:t>
            </a:r>
            <a:endParaRPr/>
          </a:p>
        </p:txBody>
      </p:sp>
      <p:sp>
        <p:nvSpPr>
          <p:cNvPr id="336" name="Google Shape;336;p12"/>
          <p:cNvSpPr/>
          <p:nvPr/>
        </p:nvSpPr>
        <p:spPr>
          <a:xfrm>
            <a:off x="2720616" y="5951042"/>
            <a:ext cx="8509608" cy="1082267"/>
          </a:xfrm>
          <a:custGeom>
            <a:rect b="b" l="l" r="r" t="t"/>
            <a:pathLst>
              <a:path extrusionOk="0" h="1082267" w="8509608">
                <a:moveTo>
                  <a:pt x="0" y="0"/>
                </a:moveTo>
                <a:lnTo>
                  <a:pt x="8509608" y="0"/>
                </a:lnTo>
                <a:lnTo>
                  <a:pt x="850960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2"/>
          <p:cNvSpPr txBox="1"/>
          <p:nvPr/>
        </p:nvSpPr>
        <p:spPr>
          <a:xfrm>
            <a:off x="3280544" y="6213797"/>
            <a:ext cx="4788989" cy="681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Provide stable regional capacity, then fund selected services by need</a:t>
            </a:r>
            <a:endParaRPr/>
          </a:p>
        </p:txBody>
      </p:sp>
      <p:sp>
        <p:nvSpPr>
          <p:cNvPr id="338" name="Google Shape;338;p12"/>
          <p:cNvSpPr/>
          <p:nvPr/>
        </p:nvSpPr>
        <p:spPr>
          <a:xfrm>
            <a:off x="981506" y="7022377"/>
            <a:ext cx="1968804" cy="1082267"/>
          </a:xfrm>
          <a:custGeom>
            <a:rect b="b" l="l" r="r" t="t"/>
            <a:pathLst>
              <a:path extrusionOk="0" h="1082267" w="1968804">
                <a:moveTo>
                  <a:pt x="0" y="0"/>
                </a:moveTo>
                <a:lnTo>
                  <a:pt x="1968804" y="0"/>
                </a:lnTo>
                <a:lnTo>
                  <a:pt x="196880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2"/>
          <p:cNvSpPr txBox="1"/>
          <p:nvPr/>
        </p:nvSpPr>
        <p:spPr>
          <a:xfrm>
            <a:off x="1561472" y="7278387"/>
            <a:ext cx="822960" cy="69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47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05</a:t>
            </a:r>
            <a:endParaRPr/>
          </a:p>
        </p:txBody>
      </p:sp>
      <p:sp>
        <p:nvSpPr>
          <p:cNvPr id="340" name="Google Shape;340;p12"/>
          <p:cNvSpPr/>
          <p:nvPr/>
        </p:nvSpPr>
        <p:spPr>
          <a:xfrm>
            <a:off x="2720616" y="7022377"/>
            <a:ext cx="8509608" cy="1082267"/>
          </a:xfrm>
          <a:custGeom>
            <a:rect b="b" l="l" r="r" t="t"/>
            <a:pathLst>
              <a:path extrusionOk="0" h="1082267" w="8509608">
                <a:moveTo>
                  <a:pt x="0" y="0"/>
                </a:moveTo>
                <a:lnTo>
                  <a:pt x="8509608" y="0"/>
                </a:lnTo>
                <a:lnTo>
                  <a:pt x="850960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2"/>
          <p:cNvSpPr txBox="1"/>
          <p:nvPr/>
        </p:nvSpPr>
        <p:spPr>
          <a:xfrm>
            <a:off x="3280544" y="7273358"/>
            <a:ext cx="4901184" cy="681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9">
                <a:solidFill>
                  <a:srgbClr val="F8F8F8"/>
                </a:solidFill>
                <a:latin typeface="Lato"/>
                <a:ea typeface="Lato"/>
                <a:cs typeface="Lato"/>
                <a:sym typeface="Lato"/>
              </a:rPr>
              <a:t>Pilot, measure costs and results, then expand based on evidence</a:t>
            </a:r>
            <a:endParaRPr/>
          </a:p>
        </p:txBody>
      </p:sp>
      <p:sp>
        <p:nvSpPr>
          <p:cNvPr id="342" name="Google Shape;342;p12"/>
          <p:cNvSpPr/>
          <p:nvPr/>
        </p:nvSpPr>
        <p:spPr>
          <a:xfrm>
            <a:off x="11438042" y="2746643"/>
            <a:ext cx="5442705" cy="5565708"/>
          </a:xfrm>
          <a:custGeom>
            <a:rect b="b" l="l" r="r" t="t"/>
            <a:pathLst>
              <a:path extrusionOk="0" h="5575313" w="5884536">
                <a:moveTo>
                  <a:pt x="0" y="0"/>
                </a:moveTo>
                <a:lnTo>
                  <a:pt x="5884536" y="0"/>
                </a:lnTo>
                <a:lnTo>
                  <a:pt x="5884536" y="5575314"/>
                </a:lnTo>
                <a:lnTo>
                  <a:pt x="0" y="5575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 txBox="1"/>
          <p:nvPr/>
        </p:nvSpPr>
        <p:spPr>
          <a:xfrm>
            <a:off x="12241664" y="3527647"/>
            <a:ext cx="4535424" cy="24960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36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Create capacity districts can share, not simply another layer of service.</a:t>
            </a:r>
            <a:endParaRPr/>
          </a:p>
        </p:txBody>
      </p:sp>
      <p:sp>
        <p:nvSpPr>
          <p:cNvPr id="344" name="Google Shape;344;p12"/>
          <p:cNvSpPr/>
          <p:nvPr/>
        </p:nvSpPr>
        <p:spPr>
          <a:xfrm>
            <a:off x="11862457" y="6377390"/>
            <a:ext cx="4582938" cy="229572"/>
          </a:xfrm>
          <a:custGeom>
            <a:rect b="b" l="l" r="r" t="t"/>
            <a:pathLst>
              <a:path extrusionOk="0" h="229572" w="4582938">
                <a:moveTo>
                  <a:pt x="0" y="0"/>
                </a:moveTo>
                <a:lnTo>
                  <a:pt x="4582938" y="0"/>
                </a:lnTo>
                <a:lnTo>
                  <a:pt x="4582938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2"/>
          <p:cNvSpPr txBox="1"/>
          <p:nvPr/>
        </p:nvSpPr>
        <p:spPr>
          <a:xfrm>
            <a:off x="12241664" y="6846212"/>
            <a:ext cx="3950208" cy="6773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>
                <a:solidFill>
                  <a:srgbClr val="1C798D"/>
                </a:solidFill>
                <a:latin typeface="Lato"/>
                <a:ea typeface="Lato"/>
                <a:cs typeface="Lato"/>
                <a:sym typeface="Lato"/>
              </a:rPr>
              <a:t>Empowering every student. Strengthening every community.</a:t>
            </a:r>
            <a:endParaRPr/>
          </a:p>
        </p:txBody>
      </p:sp>
      <p:sp>
        <p:nvSpPr>
          <p:cNvPr id="346" name="Google Shape;346;p12"/>
          <p:cNvSpPr/>
          <p:nvPr/>
        </p:nvSpPr>
        <p:spPr>
          <a:xfrm>
            <a:off x="10883110" y="7391225"/>
            <a:ext cx="7404890" cy="3006296"/>
          </a:xfrm>
          <a:custGeom>
            <a:rect b="b" l="l" r="r" t="t"/>
            <a:pathLst>
              <a:path extrusionOk="0" h="3006296" w="7404890">
                <a:moveTo>
                  <a:pt x="0" y="0"/>
                </a:moveTo>
                <a:lnTo>
                  <a:pt x="7404890" y="0"/>
                </a:lnTo>
                <a:lnTo>
                  <a:pt x="740489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914989" y="8570678"/>
            <a:ext cx="2960778" cy="1088815"/>
          </a:xfrm>
          <a:custGeom>
            <a:rect b="b" l="l" r="r" t="t"/>
            <a:pathLst>
              <a:path extrusionOk="0" h="1088815" w="2960778">
                <a:moveTo>
                  <a:pt x="0" y="0"/>
                </a:moveTo>
                <a:lnTo>
                  <a:pt x="2960778" y="0"/>
                </a:lnTo>
                <a:lnTo>
                  <a:pt x="2960778" y="1088815"/>
                </a:lnTo>
                <a:lnTo>
                  <a:pt x="0" y="1088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3"/>
          <p:cNvSpPr/>
          <p:nvPr/>
        </p:nvSpPr>
        <p:spPr>
          <a:xfrm>
            <a:off x="10883110" y="7391225"/>
            <a:ext cx="7404890" cy="3006296"/>
          </a:xfrm>
          <a:custGeom>
            <a:rect b="b" l="l" r="r" t="t"/>
            <a:pathLst>
              <a:path extrusionOk="0" h="3006296" w="7404890">
                <a:moveTo>
                  <a:pt x="0" y="0"/>
                </a:moveTo>
                <a:lnTo>
                  <a:pt x="7404890" y="0"/>
                </a:lnTo>
                <a:lnTo>
                  <a:pt x="740489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1437910" y="3240822"/>
            <a:ext cx="1435072" cy="1435072"/>
          </a:xfrm>
          <a:custGeom>
            <a:rect b="b" l="l" r="r" t="t"/>
            <a:pathLst>
              <a:path extrusionOk="0" h="1435072" w="1435072">
                <a:moveTo>
                  <a:pt x="0" y="0"/>
                </a:moveTo>
                <a:lnTo>
                  <a:pt x="1435073" y="0"/>
                </a:lnTo>
                <a:lnTo>
                  <a:pt x="1435073" y="1435072"/>
                </a:lnTo>
                <a:lnTo>
                  <a:pt x="0" y="143507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1659016" y="3406193"/>
            <a:ext cx="992861" cy="992861"/>
          </a:xfrm>
          <a:custGeom>
            <a:rect b="b" l="l" r="r" t="t"/>
            <a:pathLst>
              <a:path extrusionOk="0" h="992861" w="992861">
                <a:moveTo>
                  <a:pt x="0" y="0"/>
                </a:moveTo>
                <a:lnTo>
                  <a:pt x="992861" y="0"/>
                </a:lnTo>
                <a:lnTo>
                  <a:pt x="992861" y="992860"/>
                </a:lnTo>
                <a:lnTo>
                  <a:pt x="0" y="99286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3"/>
          <p:cNvSpPr/>
          <p:nvPr/>
        </p:nvSpPr>
        <p:spPr>
          <a:xfrm>
            <a:off x="1516764" y="3319676"/>
            <a:ext cx="1277365" cy="1277365"/>
          </a:xfrm>
          <a:custGeom>
            <a:rect b="b" l="l" r="r" t="t"/>
            <a:pathLst>
              <a:path extrusionOk="0" h="1277365" w="1277365">
                <a:moveTo>
                  <a:pt x="0" y="0"/>
                </a:moveTo>
                <a:lnTo>
                  <a:pt x="1277365" y="0"/>
                </a:lnTo>
                <a:lnTo>
                  <a:pt x="1277365" y="1277365"/>
                </a:lnTo>
                <a:lnTo>
                  <a:pt x="0" y="127736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3"/>
          <p:cNvSpPr/>
          <p:nvPr/>
        </p:nvSpPr>
        <p:spPr>
          <a:xfrm>
            <a:off x="1437910" y="5121262"/>
            <a:ext cx="1435072" cy="1435072"/>
          </a:xfrm>
          <a:custGeom>
            <a:rect b="b" l="l" r="r" t="t"/>
            <a:pathLst>
              <a:path extrusionOk="0" h="1435072" w="1435072">
                <a:moveTo>
                  <a:pt x="0" y="0"/>
                </a:moveTo>
                <a:lnTo>
                  <a:pt x="1435073" y="0"/>
                </a:lnTo>
                <a:lnTo>
                  <a:pt x="1435073" y="1435073"/>
                </a:lnTo>
                <a:lnTo>
                  <a:pt x="0" y="143507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3"/>
          <p:cNvSpPr/>
          <p:nvPr/>
        </p:nvSpPr>
        <p:spPr>
          <a:xfrm>
            <a:off x="1516764" y="5200116"/>
            <a:ext cx="1277365" cy="1277365"/>
          </a:xfrm>
          <a:custGeom>
            <a:rect b="b" l="l" r="r" t="t"/>
            <a:pathLst>
              <a:path extrusionOk="0" h="1277365" w="1277365">
                <a:moveTo>
                  <a:pt x="0" y="0"/>
                </a:moveTo>
                <a:lnTo>
                  <a:pt x="1277365" y="0"/>
                </a:lnTo>
                <a:lnTo>
                  <a:pt x="1277365" y="1277365"/>
                </a:lnTo>
                <a:lnTo>
                  <a:pt x="0" y="127736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1437910" y="7002926"/>
            <a:ext cx="1435072" cy="1435072"/>
          </a:xfrm>
          <a:custGeom>
            <a:rect b="b" l="l" r="r" t="t"/>
            <a:pathLst>
              <a:path extrusionOk="0" h="1435072" w="1435072">
                <a:moveTo>
                  <a:pt x="0" y="0"/>
                </a:moveTo>
                <a:lnTo>
                  <a:pt x="1435073" y="0"/>
                </a:lnTo>
                <a:lnTo>
                  <a:pt x="1435073" y="1435072"/>
                </a:lnTo>
                <a:lnTo>
                  <a:pt x="0" y="143507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3"/>
          <p:cNvSpPr/>
          <p:nvPr/>
        </p:nvSpPr>
        <p:spPr>
          <a:xfrm>
            <a:off x="1516764" y="7087261"/>
            <a:ext cx="1277365" cy="1277365"/>
          </a:xfrm>
          <a:custGeom>
            <a:rect b="b" l="l" r="r" t="t"/>
            <a:pathLst>
              <a:path extrusionOk="0" h="1277365" w="1277365">
                <a:moveTo>
                  <a:pt x="0" y="0"/>
                </a:moveTo>
                <a:lnTo>
                  <a:pt x="1277365" y="0"/>
                </a:lnTo>
                <a:lnTo>
                  <a:pt x="1277365" y="1277365"/>
                </a:lnTo>
                <a:lnTo>
                  <a:pt x="0" y="127736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3"/>
          <p:cNvSpPr txBox="1"/>
          <p:nvPr/>
        </p:nvSpPr>
        <p:spPr>
          <a:xfrm>
            <a:off x="3643465" y="5287671"/>
            <a:ext cx="9721479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https://aesa.us</a:t>
            </a:r>
            <a:endParaRPr/>
          </a:p>
        </p:txBody>
      </p:sp>
      <p:sp>
        <p:nvSpPr>
          <p:cNvPr id="361" name="Google Shape;361;p13"/>
          <p:cNvSpPr txBox="1"/>
          <p:nvPr/>
        </p:nvSpPr>
        <p:spPr>
          <a:xfrm>
            <a:off x="3533350" y="3407285"/>
            <a:ext cx="8383167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920-420-8822</a:t>
            </a:r>
            <a:endParaRPr/>
          </a:p>
        </p:txBody>
      </p:sp>
      <p:sp>
        <p:nvSpPr>
          <p:cNvPr id="362" name="Google Shape;362;p13"/>
          <p:cNvSpPr txBox="1"/>
          <p:nvPr/>
        </p:nvSpPr>
        <p:spPr>
          <a:xfrm>
            <a:off x="3643465" y="7174816"/>
            <a:ext cx="9721479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jwade@aesa.us</a:t>
            </a:r>
            <a:endParaRPr/>
          </a:p>
        </p:txBody>
      </p:sp>
      <p:sp>
        <p:nvSpPr>
          <p:cNvPr id="363" name="Google Shape;363;p13"/>
          <p:cNvSpPr/>
          <p:nvPr/>
        </p:nvSpPr>
        <p:spPr>
          <a:xfrm>
            <a:off x="10688041" y="3079930"/>
            <a:ext cx="4917297" cy="5185016"/>
          </a:xfrm>
          <a:custGeom>
            <a:rect b="b" l="l" r="r" t="t"/>
            <a:pathLst>
              <a:path extrusionOk="0" h="5185016" w="4917297">
                <a:moveTo>
                  <a:pt x="0" y="0"/>
                </a:moveTo>
                <a:lnTo>
                  <a:pt x="4917297" y="0"/>
                </a:lnTo>
                <a:lnTo>
                  <a:pt x="4917297" y="5185017"/>
                </a:lnTo>
                <a:lnTo>
                  <a:pt x="0" y="51850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3"/>
          <p:cNvSpPr txBox="1"/>
          <p:nvPr/>
        </p:nvSpPr>
        <p:spPr>
          <a:xfrm>
            <a:off x="1395190" y="531153"/>
            <a:ext cx="14193659" cy="2141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37">
                <a:solidFill>
                  <a:srgbClr val="1A6A82"/>
                </a:solidFill>
                <a:latin typeface="Lato"/>
                <a:ea typeface="Lato"/>
                <a:cs typeface="Lato"/>
                <a:sym typeface="Lato"/>
              </a:rPr>
              <a:t>Thank You!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1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37">
              <a:solidFill>
                <a:srgbClr val="1A6A8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37">
                <a:solidFill>
                  <a:srgbClr val="F58225"/>
                </a:solidFill>
                <a:latin typeface="Lato"/>
                <a:ea typeface="Lato"/>
                <a:cs typeface="Lato"/>
                <a:sym typeface="Lato"/>
              </a:rPr>
              <a:t>Stronger regions. Greater capacity. Better support for schools.</a:t>
            </a:r>
            <a:endParaRPr sz="4037">
              <a:solidFill>
                <a:srgbClr val="F5822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37">
              <a:solidFill>
                <a:srgbClr val="F5822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0x010100CB7EC2C447B260479B6869537546347F</vt:lpwstr>
  </property>
  <property fmtid="{D5CDD505-2E9C-101B-9397-08002B2CF9AE}" pid="3" name="MediaServiceImageTags">
    <vt:lpwstr/>
  </property>
</Properties>
</file>